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8"/>
  </p:notesMasterIdLst>
  <p:sldIdLst>
    <p:sldId id="256" r:id="rId2"/>
    <p:sldId id="257" r:id="rId3"/>
    <p:sldId id="258" r:id="rId4"/>
    <p:sldId id="259" r:id="rId5"/>
    <p:sldId id="33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343" r:id="rId25"/>
    <p:sldId id="280" r:id="rId26"/>
    <p:sldId id="340" r:id="rId27"/>
    <p:sldId id="341" r:id="rId28"/>
    <p:sldId id="281" r:id="rId29"/>
    <p:sldId id="282" r:id="rId30"/>
    <p:sldId id="34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73" r:id="rId83"/>
    <p:sldId id="354" r:id="rId84"/>
    <p:sldId id="356" r:id="rId85"/>
    <p:sldId id="357" r:id="rId86"/>
    <p:sldId id="361" r:id="rId87"/>
    <p:sldId id="362" r:id="rId88"/>
    <p:sldId id="364" r:id="rId89"/>
    <p:sldId id="372" r:id="rId90"/>
    <p:sldId id="365" r:id="rId91"/>
    <p:sldId id="366" r:id="rId92"/>
    <p:sldId id="367" r:id="rId93"/>
    <p:sldId id="369" r:id="rId94"/>
    <p:sldId id="370" r:id="rId95"/>
    <p:sldId id="371" r:id="rId96"/>
    <p:sldId id="334" r:id="rId97"/>
    <p:sldId id="335" r:id="rId98"/>
    <p:sldId id="336" r:id="rId99"/>
    <p:sldId id="337" r:id="rId100"/>
    <p:sldId id="344" r:id="rId101"/>
    <p:sldId id="346" r:id="rId102"/>
    <p:sldId id="347" r:id="rId103"/>
    <p:sldId id="348" r:id="rId104"/>
    <p:sldId id="260" r:id="rId105"/>
    <p:sldId id="350" r:id="rId106"/>
    <p:sldId id="351" r:id="rId107"/>
  </p:sldIdLst>
  <p:sldSz cx="10058400" cy="7772400"/>
  <p:notesSz cx="10058400" cy="7772400"/>
  <p:embeddedFontLst>
    <p:embeddedFont>
      <p:font typeface="Calibri" panose="020F0502020204030204" pitchFamily="34" charset="0"/>
      <p:regular r:id="rId109"/>
      <p:bold r:id="rId110"/>
      <p:italic r:id="rId111"/>
      <p:boldItalic r:id="rId112"/>
    </p:embeddedFont>
    <p:embeddedFont>
      <p:font typeface="Cambria Math" panose="02040503050406030204" pitchFamily="18" charset="0"/>
      <p:regular r:id="rId113"/>
    </p:embeddedFont>
    <p:embeddedFont>
      <p:font typeface="Comic Sans MS" panose="030F0702030302020204" pitchFamily="66" charset="0"/>
      <p:regular r:id="rId114"/>
      <p:bold r:id="rId115"/>
      <p:italic r:id="rId116"/>
      <p:boldItalic r:id="rId117"/>
    </p:embeddedFont>
    <p:embeddedFont>
      <p:font typeface="Libre Franklin Medium" panose="020B0604020202020204" charset="0"/>
      <p:regular r:id="rId118"/>
      <p:bold r:id="rId119"/>
      <p:italic r:id="rId120"/>
      <p:boldItalic r:id="rId121"/>
    </p:embeddedFont>
    <p:embeddedFont>
      <p:font typeface="Lucida Sans" panose="020B0602030504020204" pitchFamily="34" charset="0"/>
      <p:regular r:id="rId122"/>
      <p:bold r:id="rId123"/>
      <p:italic r:id="rId124"/>
      <p:boldItalic r:id="rId125"/>
    </p:embeddedFont>
    <p:embeddedFont>
      <p:font typeface="Noto Sans Symbols" panose="020B0604020202020204" charset="0"/>
      <p:regular r:id="rId126"/>
      <p:bold r:id="rId127"/>
    </p:embeddedFont>
    <p:embeddedFont>
      <p:font typeface="Nunito" panose="020B0604020202020204" charset="0"/>
      <p:regular r:id="rId128"/>
      <p:bold r:id="rId129"/>
      <p:italic r:id="rId130"/>
      <p:boldItalic r:id="rId131"/>
    </p:embeddedFont>
    <p:embeddedFont>
      <p:font typeface="Tahoma" panose="020B0604030504040204" pitchFamily="34" charset="0"/>
      <p:regular r:id="rId132"/>
      <p:bold r:id="rId133"/>
    </p:embeddedFont>
    <p:embeddedFont>
      <p:font typeface="Verdana" panose="020B0604030504040204" pitchFamily="34" charset="0"/>
      <p:regular r:id="rId134"/>
      <p:bold r:id="rId135"/>
      <p:italic r:id="rId136"/>
      <p:boldItalic r:id="rId1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8" roundtripDataSignature="AMtx7mg2YNtPfh7jrevruEas42qI7C9w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117" autoAdjust="0"/>
  </p:normalViewPr>
  <p:slideViewPr>
    <p:cSldViewPr snapToGrid="0">
      <p:cViewPr varScale="1">
        <p:scale>
          <a:sx n="72" d="100"/>
          <a:sy n="72" d="100"/>
        </p:scale>
        <p:origin x="2520" y="66"/>
      </p:cViewPr>
      <p:guideLst>
        <p:guide orient="horz" pos="2880"/>
        <p:guide pos="216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9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customschemas.google.com/relationships/presentationmetadata" Target="meta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5.fntdata"/><Relationship Id="rId128" Type="http://schemas.openxmlformats.org/officeDocument/2006/relationships/font" Target="fonts/font2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5.fntdata"/><Relationship Id="rId118" Type="http://schemas.openxmlformats.org/officeDocument/2006/relationships/font" Target="fonts/font10.fntdata"/><Relationship Id="rId134" Type="http://schemas.openxmlformats.org/officeDocument/2006/relationships/font" Target="fonts/font26.fntdata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124" Type="http://schemas.openxmlformats.org/officeDocument/2006/relationships/font" Target="fonts/font16.fntdata"/><Relationship Id="rId129" Type="http://schemas.openxmlformats.org/officeDocument/2006/relationships/font" Target="fonts/font2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6.fntdata"/><Relationship Id="rId119" Type="http://schemas.openxmlformats.org/officeDocument/2006/relationships/font" Target="fonts/font11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22.fntdata"/><Relationship Id="rId135" Type="http://schemas.openxmlformats.org/officeDocument/2006/relationships/font" Target="fonts/font27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2.fntdata"/><Relationship Id="rId125" Type="http://schemas.openxmlformats.org/officeDocument/2006/relationships/font" Target="fonts/font17.fntdata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.fntdata"/><Relationship Id="rId115" Type="http://schemas.openxmlformats.org/officeDocument/2006/relationships/font" Target="fonts/font7.fntdata"/><Relationship Id="rId131" Type="http://schemas.openxmlformats.org/officeDocument/2006/relationships/font" Target="fonts/font23.fntdata"/><Relationship Id="rId136" Type="http://schemas.openxmlformats.org/officeDocument/2006/relationships/font" Target="fonts/font2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3.fntdata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8.fntdata"/><Relationship Id="rId137" Type="http://schemas.openxmlformats.org/officeDocument/2006/relationships/font" Target="fonts/font2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3.fntdata"/><Relationship Id="rId132" Type="http://schemas.openxmlformats.org/officeDocument/2006/relationships/font" Target="fonts/font2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font" Target="fonts/font4.fntdata"/><Relationship Id="rId133" Type="http://schemas.openxmlformats.org/officeDocument/2006/relationships/font" Target="fonts/font25.fntdata"/><Relationship Id="rId16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" name="Google Shape;18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9" name="Google Shape;2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2d2ccb2f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22d2ccb2fbe_0_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50">
                <a:solidFill>
                  <a:srgbClr val="232629"/>
                </a:solidFill>
                <a:highlight>
                  <a:srgbClr val="FFFFFF"/>
                </a:highlight>
              </a:rPr>
              <a:t> The weight on edges can represent anything in the real world, for example, the amount of money to be transferred from one account to another account.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50">
                <a:solidFill>
                  <a:srgbClr val="232629"/>
                </a:solidFill>
                <a:highlight>
                  <a:srgbClr val="FFFFFF"/>
                </a:highlight>
              </a:rPr>
              <a:t>The weights can be used to represent the heat produced during a chemical reaction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" name="Google Shape;22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1" name="Google Shape;25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" name="Google Shape;26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" name="Google Shape;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6" name="Google Shape;2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5" name="Google Shape;30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4" name="Google Shape;32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3" name="Google Shape;34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1" name="Google Shape;36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1" name="Google Shape;36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7071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" name="Google Shape;36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05070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" name="Google Shape;36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5" name="Google Shape;37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5" name="Google Shape;37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9982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2d2ccb2fb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22d2ccb2fbe_0_2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2d2ccb2fb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g22d2ccb2fbe_0_3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2d2ccb2fbe_0_34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0" name="Google Shape;390;g22d2ccb2fbe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2d2ccb2fbe_0_35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4" name="Google Shape;404;g22d2ccb2fbe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2d2ccb2fbe_0_38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2" name="Google Shape;432;g22d2ccb2fbe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2d2ccb2fbe_0_41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5" name="Google Shape;465;g22d2ccb2fbe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2d2ccb2fbe_0_44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8" name="Google Shape;498;g22d2ccb2fbe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2d2ccb2fbe_0_47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2" name="Google Shape;532;g22d2ccb2fbe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2d2ccb2fbe_0_50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2" name="Google Shape;562;g22d2ccb2fbe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2d2ccb2fbe_0_60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2" name="Google Shape;592;g22d2ccb2fbe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2d2ccb2fb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6" name="Google Shape;606;g22d2ccb2fbe_0_62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22d2ccb2fbe_0_62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2d2ccb2fb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9" name="Google Shape;619;g22d2ccb2fbe_0_72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g22d2ccb2fbe_0_72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2d2ccb2fbe_0_91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29" name="Google Shape;629;g22d2ccb2fb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2d2ccb2fb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5" name="Google Shape;635;g22d2ccb2fbe_0_99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6" name="Google Shape;636;g22d2ccb2fbe_0_99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2d2ccb2fbe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g22d2ccb2fbe_0_61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d2ccb2fb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2" name="Google Shape;652;g22d2ccb2fbe_0_150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22d2ccb2fbe_0_150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2d2ccb2fbe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0" name="Google Shape;660;g22d2ccb2fbe_0_188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g22d2ccb2fbe_0_188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2d2ccb2fbe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0" name="Google Shape;670;g22d2ccb2fbe_0_197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g22d2ccb2fbe_0_197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2d2ccb2fbe_0_257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7" name="Google Shape;677;g22d2ccb2fbe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2d2ccb2fbe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g22d2ccb2fbe_0_62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2" name="Google Shape;69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041341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9" name="Google Shape;69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5" name="Google Shape;72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2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2" name="Google Shape;73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2" name="Google Shape;77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2e73804ff5_0_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79" name="Google Shape;779;g22e73804f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6" name="Google Shape;78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A walk is a sequence of vertices and edges of a graph i.e. if we traverse a graph then we get a walk. </a:t>
            </a:r>
            <a:br>
              <a:rPr lang="en-US" dirty="0"/>
            </a:b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Edge and Vertices both can be repeated.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0" dirty="0">
                <a:solidFill>
                  <a:srgbClr val="273239"/>
                </a:solidFill>
                <a:effectLst/>
                <a:latin typeface="Nunito" pitchFamily="2" charset="0"/>
              </a:rPr>
              <a:t>Open walk- </a:t>
            </a: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A walk is said to be an open walk if the starting and ending vertices are different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0" dirty="0">
                <a:solidFill>
                  <a:srgbClr val="273239"/>
                </a:solidFill>
                <a:effectLst/>
                <a:latin typeface="Nunito" pitchFamily="2" charset="0"/>
              </a:rPr>
              <a:t>Closed walk- </a:t>
            </a: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A walk is said to be a closed walk if the starting and ending vertices are identical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b="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 dirty="0">
                <a:solidFill>
                  <a:srgbClr val="273239"/>
                </a:solidFill>
                <a:effectLst/>
                <a:latin typeface="Nunito" pitchFamily="2" charset="0"/>
              </a:rPr>
              <a:t>Trail is an open walk in which no edge is repeated. 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b="0" i="0" dirty="0">
              <a:solidFill>
                <a:srgbClr val="273239"/>
              </a:solidFill>
              <a:effectLst/>
              <a:latin typeface="Nunito" pitchFamily="2" charset="0"/>
            </a:endParaRPr>
          </a:p>
        </p:txBody>
      </p:sp>
      <p:sp>
        <p:nvSpPr>
          <p:cNvPr id="816" name="Google Shape;81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4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8" name="Google Shape;84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2e73804ff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22e73804ff5_0_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2e73804f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1" name="Google Shape;881;g22e73804ff5_0_1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d2ccb2fb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2d2ccb2fbe_0_2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2e73804ff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g22e73804ff5_0_1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2e73804ff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4" name="Google Shape;894;g22e73804ff5_0_2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2e73804ff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2" name="Google Shape;902;g22e73804ff5_0_3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2e73804ff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0" name="Google Shape;910;g22e73804ff5_0_4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8" name="Google Shape;91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9" name="Google Shape;104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4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89" name="Google Shape;118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4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14" name="Google Shape;131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4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2" name="Google Shape;145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4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68" name="Google Shape;156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6" name="Google Shape;11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4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7" name="Google Shape;170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4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5" name="Google Shape;183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56" name="Google Shape;195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5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8" name="Google Shape;197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5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8" name="Google Shape;202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5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73" name="Google Shape;207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5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3" name="Google Shape;212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5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1" name="Google Shape;214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5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9" name="Google Shape;2159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p5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93" name="Google Shape;219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5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220" name="Google Shape;2220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43250" y="582613"/>
            <a:ext cx="37719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4019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5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8" name="Google Shape;225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6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278" name="Google Shape;227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6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5" name="Google Shape;2315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6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6" name="Google Shape;235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43250" y="582613"/>
            <a:ext cx="3771900" cy="29146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40953512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E7F30B7-5DC1-481A-9F11-6D70B78C0C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A7764F-E5BB-4401-8157-B7490CC0DD40}" type="slidenum">
              <a:rPr lang="nl-NL" altLang="vi-VN"/>
              <a:pPr/>
              <a:t>104</a:t>
            </a:fld>
            <a:endParaRPr lang="nl-NL" altLang="vi-VN"/>
          </a:p>
        </p:txBody>
      </p:sp>
      <p:sp>
        <p:nvSpPr>
          <p:cNvPr id="354306" name="Rectangle 2">
            <a:extLst>
              <a:ext uri="{FF2B5EF4-FFF2-40B4-BE49-F238E27FC236}">
                <a16:creationId xmlns:a16="http://schemas.microsoft.com/office/drawing/2014/main" id="{ED6340B2-D8DF-4672-8DC6-EACACF33BE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143250" y="582613"/>
            <a:ext cx="3771900" cy="2914650"/>
          </a:xfrm>
          <a:ln/>
        </p:spPr>
      </p:sp>
      <p:sp>
        <p:nvSpPr>
          <p:cNvPr id="354307" name="Rectangle 3">
            <a:extLst>
              <a:ext uri="{FF2B5EF4-FFF2-40B4-BE49-F238E27FC236}">
                <a16:creationId xmlns:a16="http://schemas.microsoft.com/office/drawing/2014/main" id="{02AAAB53-E0D5-4C6D-9702-56C4A8C11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altLang="vi-VN"/>
              <a:t>Note: the identity is a (trivial) automorphism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5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rgbClr val="A40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5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509" cy="214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5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5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5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6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51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rgbClr val="FF00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subTitle" idx="1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6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6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6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7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rgbClr val="A40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7"/>
          <p:cNvSpPr txBox="1">
            <a:spLocks noGrp="1"/>
          </p:cNvSpPr>
          <p:nvPr>
            <p:ph type="body" idx="1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7"/>
          <p:cNvSpPr txBox="1">
            <a:spLocks noGrp="1"/>
          </p:cNvSpPr>
          <p:nvPr>
            <p:ph type="body" idx="2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7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7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7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8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rgbClr val="A40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8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8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8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9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9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9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AEA03-7F0B-4E28-93E1-CA151EFBB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300" y="1946633"/>
            <a:ext cx="7543800" cy="2031325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30926-2C7D-408C-8D76-11B1F9B49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406265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2BBC4-41F2-4E65-B0CA-466FAFDC19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419856" y="7228332"/>
            <a:ext cx="3218688" cy="276999"/>
          </a:xfrm>
        </p:spPr>
        <p:txBody>
          <a:bodyPr/>
          <a:lstStyle>
            <a:lvl1pPr>
              <a:defRPr/>
            </a:lvl1pPr>
          </a:lstStyle>
          <a:p>
            <a:r>
              <a:rPr lang="nl-NL" altLang="vi-VN"/>
              <a:t>Graph Isomorphism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75229-8EFA-424F-B79F-B3B2BC449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590788" y="6828542"/>
            <a:ext cx="272415" cy="252057"/>
          </a:xfrm>
        </p:spPr>
        <p:txBody>
          <a:bodyPr/>
          <a:lstStyle>
            <a:lvl1pPr>
              <a:defRPr/>
            </a:lvl1pPr>
          </a:lstStyle>
          <a:p>
            <a:fld id="{CD1499E5-2AE0-46A3-904C-813BC9C79242}" type="slidenum">
              <a:rPr lang="nl-NL" altLang="vi-VN"/>
              <a:pPr/>
              <a:t>‹#›</a:t>
            </a:fld>
            <a:endParaRPr lang="nl-NL" altLang="vi-VN"/>
          </a:p>
        </p:txBody>
      </p:sp>
    </p:spTree>
    <p:extLst>
      <p:ext uri="{BB962C8B-B14F-4D97-AF65-F5344CB8AC3E}">
        <p14:creationId xmlns:p14="http://schemas.microsoft.com/office/powerpoint/2010/main" val="261768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4"/>
          <p:cNvSpPr/>
          <p:nvPr/>
        </p:nvSpPr>
        <p:spPr>
          <a:xfrm>
            <a:off x="457200" y="45720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 extrusionOk="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CCEB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64"/>
          <p:cNvSpPr/>
          <p:nvPr/>
        </p:nvSpPr>
        <p:spPr>
          <a:xfrm>
            <a:off x="457200" y="1886724"/>
            <a:ext cx="9144000" cy="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64"/>
          <p:cNvSpPr/>
          <p:nvPr/>
        </p:nvSpPr>
        <p:spPr>
          <a:xfrm>
            <a:off x="457200" y="2002561"/>
            <a:ext cx="9144000" cy="365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64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A40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64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509" cy="214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64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4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4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2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jp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jpg"/><Relationship Id="rId5" Type="http://schemas.openxmlformats.org/officeDocument/2006/relationships/image" Target="../media/image110.png"/><Relationship Id="rId15" Type="http://schemas.openxmlformats.org/officeDocument/2006/relationships/image" Target="../media/image115.png"/><Relationship Id="rId10" Type="http://schemas.openxmlformats.org/officeDocument/2006/relationships/image" Target="../media/image106.png"/><Relationship Id="rId4" Type="http://schemas.openxmlformats.org/officeDocument/2006/relationships/image" Target="../media/image109.png"/><Relationship Id="rId9" Type="http://schemas.openxmlformats.org/officeDocument/2006/relationships/image" Target="../media/image105.png"/><Relationship Id="rId14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8.png"/><Relationship Id="rId7" Type="http://schemas.openxmlformats.org/officeDocument/2006/relationships/image" Target="../media/image120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jpg"/><Relationship Id="rId5" Type="http://schemas.openxmlformats.org/officeDocument/2006/relationships/image" Target="../media/image110.png"/><Relationship Id="rId15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128.png"/><Relationship Id="rId4" Type="http://schemas.openxmlformats.org/officeDocument/2006/relationships/image" Target="../media/image119.png"/><Relationship Id="rId9" Type="http://schemas.openxmlformats.org/officeDocument/2006/relationships/image" Target="../media/image105.png"/><Relationship Id="rId14" Type="http://schemas.openxmlformats.org/officeDocument/2006/relationships/image" Target="../media/image12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99.png"/><Relationship Id="rId7" Type="http://schemas.openxmlformats.org/officeDocument/2006/relationships/image" Target="../media/image132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jpg"/><Relationship Id="rId5" Type="http://schemas.openxmlformats.org/officeDocument/2006/relationships/image" Target="../media/image131.png"/><Relationship Id="rId15" Type="http://schemas.openxmlformats.org/officeDocument/2006/relationships/image" Target="../media/image136.png"/><Relationship Id="rId10" Type="http://schemas.openxmlformats.org/officeDocument/2006/relationships/image" Target="../media/image106.png"/><Relationship Id="rId19" Type="http://schemas.openxmlformats.org/officeDocument/2006/relationships/image" Target="../media/image140.png"/><Relationship Id="rId4" Type="http://schemas.openxmlformats.org/officeDocument/2006/relationships/image" Target="../media/image130.png"/><Relationship Id="rId9" Type="http://schemas.openxmlformats.org/officeDocument/2006/relationships/image" Target="../media/image105.png"/><Relationship Id="rId14" Type="http://schemas.openxmlformats.org/officeDocument/2006/relationships/image" Target="../media/image13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43.png"/><Relationship Id="rId10" Type="http://schemas.openxmlformats.org/officeDocument/2006/relationships/image" Target="../media/image106.png"/><Relationship Id="rId4" Type="http://schemas.openxmlformats.org/officeDocument/2006/relationships/image" Target="../media/image142.png"/><Relationship Id="rId9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45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47.png"/><Relationship Id="rId10" Type="http://schemas.openxmlformats.org/officeDocument/2006/relationships/image" Target="../media/image106.png"/><Relationship Id="rId4" Type="http://schemas.openxmlformats.org/officeDocument/2006/relationships/image" Target="../media/image146.png"/><Relationship Id="rId9" Type="http://schemas.openxmlformats.org/officeDocument/2006/relationships/image" Target="../media/image10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54.png"/><Relationship Id="rId3" Type="http://schemas.openxmlformats.org/officeDocument/2006/relationships/image" Target="../media/image148.png"/><Relationship Id="rId7" Type="http://schemas.openxmlformats.org/officeDocument/2006/relationships/image" Target="../media/image151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52.png"/><Relationship Id="rId5" Type="http://schemas.openxmlformats.org/officeDocument/2006/relationships/image" Target="../media/image150.png"/><Relationship Id="rId15" Type="http://schemas.openxmlformats.org/officeDocument/2006/relationships/image" Target="../media/image156.png"/><Relationship Id="rId10" Type="http://schemas.openxmlformats.org/officeDocument/2006/relationships/image" Target="../media/image106.png"/><Relationship Id="rId4" Type="http://schemas.openxmlformats.org/officeDocument/2006/relationships/image" Target="../media/image149.png"/><Relationship Id="rId9" Type="http://schemas.openxmlformats.org/officeDocument/2006/relationships/image" Target="../media/image105.png"/><Relationship Id="rId14" Type="http://schemas.openxmlformats.org/officeDocument/2006/relationships/image" Target="../media/image1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61.png"/><Relationship Id="rId3" Type="http://schemas.openxmlformats.org/officeDocument/2006/relationships/image" Target="../media/image157.png"/><Relationship Id="rId7" Type="http://schemas.openxmlformats.org/officeDocument/2006/relationships/image" Target="../media/image159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52.png"/><Relationship Id="rId5" Type="http://schemas.openxmlformats.org/officeDocument/2006/relationships/image" Target="../media/image158.png"/><Relationship Id="rId15" Type="http://schemas.openxmlformats.org/officeDocument/2006/relationships/image" Target="../media/image153.png"/><Relationship Id="rId10" Type="http://schemas.openxmlformats.org/officeDocument/2006/relationships/image" Target="../media/image106.png"/><Relationship Id="rId4" Type="http://schemas.openxmlformats.org/officeDocument/2006/relationships/image" Target="../media/image142.png"/><Relationship Id="rId9" Type="http://schemas.openxmlformats.org/officeDocument/2006/relationships/image" Target="../media/image105.png"/><Relationship Id="rId14" Type="http://schemas.openxmlformats.org/officeDocument/2006/relationships/image" Target="../media/image15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66.png"/><Relationship Id="rId3" Type="http://schemas.openxmlformats.org/officeDocument/2006/relationships/image" Target="../media/image99.png"/><Relationship Id="rId7" Type="http://schemas.openxmlformats.org/officeDocument/2006/relationships/image" Target="../media/image132.png"/><Relationship Id="rId12" Type="http://schemas.openxmlformats.org/officeDocument/2006/relationships/image" Target="../media/image16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64.png"/><Relationship Id="rId5" Type="http://schemas.openxmlformats.org/officeDocument/2006/relationships/image" Target="../media/image163.png"/><Relationship Id="rId10" Type="http://schemas.openxmlformats.org/officeDocument/2006/relationships/image" Target="../media/image106.png"/><Relationship Id="rId4" Type="http://schemas.openxmlformats.org/officeDocument/2006/relationships/image" Target="../media/image162.png"/><Relationship Id="rId9" Type="http://schemas.openxmlformats.org/officeDocument/2006/relationships/image" Target="../media/image10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4.png"/><Relationship Id="rId4" Type="http://schemas.openxmlformats.org/officeDocument/2006/relationships/image" Target="../media/image13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4.png"/><Relationship Id="rId4" Type="http://schemas.openxmlformats.org/officeDocument/2006/relationships/image" Target="../media/image13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8.emf"/><Relationship Id="rId4" Type="http://schemas.openxmlformats.org/officeDocument/2006/relationships/oleObject" Target="../embeddings/oleObject1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69.emf"/><Relationship Id="rId4" Type="http://schemas.openxmlformats.org/officeDocument/2006/relationships/oleObject" Target="../embeddings/oleObject2.bin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4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72.png"/><Relationship Id="rId5" Type="http://schemas.openxmlformats.org/officeDocument/2006/relationships/image" Target="../media/image170.png"/><Relationship Id="rId10" Type="http://schemas.openxmlformats.org/officeDocument/2006/relationships/image" Target="../media/image106.png"/><Relationship Id="rId4" Type="http://schemas.openxmlformats.org/officeDocument/2006/relationships/image" Target="../media/image109.png"/><Relationship Id="rId9" Type="http://schemas.openxmlformats.org/officeDocument/2006/relationships/image" Target="../media/image10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73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75.png"/><Relationship Id="rId5" Type="http://schemas.openxmlformats.org/officeDocument/2006/relationships/image" Target="../media/image174.png"/><Relationship Id="rId10" Type="http://schemas.openxmlformats.org/officeDocument/2006/relationships/image" Target="../media/image106.png"/><Relationship Id="rId4" Type="http://schemas.openxmlformats.org/officeDocument/2006/relationships/image" Target="../media/image109.png"/><Relationship Id="rId9" Type="http://schemas.openxmlformats.org/officeDocument/2006/relationships/image" Target="../media/image10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81.png"/><Relationship Id="rId3" Type="http://schemas.openxmlformats.org/officeDocument/2006/relationships/image" Target="../media/image177.png"/><Relationship Id="rId7" Type="http://schemas.openxmlformats.org/officeDocument/2006/relationships/image" Target="../media/image178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79.png"/><Relationship Id="rId5" Type="http://schemas.openxmlformats.org/officeDocument/2006/relationships/image" Target="../media/image174.png"/><Relationship Id="rId10" Type="http://schemas.openxmlformats.org/officeDocument/2006/relationships/image" Target="../media/image106.png"/><Relationship Id="rId4" Type="http://schemas.openxmlformats.org/officeDocument/2006/relationships/image" Target="../media/image109.png"/><Relationship Id="rId9" Type="http://schemas.openxmlformats.org/officeDocument/2006/relationships/image" Target="../media/image10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82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83.png"/><Relationship Id="rId9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/>
          <p:nvPr/>
        </p:nvSpPr>
        <p:spPr>
          <a:xfrm>
            <a:off x="3306584" y="3786962"/>
            <a:ext cx="35199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" marR="0" lvl="0" indent="0" algn="ctr" rtl="0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Graphs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"/>
          <p:cNvSpPr txBox="1">
            <a:spLocks noGrp="1"/>
          </p:cNvSpPr>
          <p:nvPr>
            <p:ph type="title"/>
          </p:nvPr>
        </p:nvSpPr>
        <p:spPr>
          <a:xfrm>
            <a:off x="1489989" y="2236711"/>
            <a:ext cx="69258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350" rIns="0" bIns="0" anchor="t" anchorCtr="0">
            <a:spAutoFit/>
          </a:bodyPr>
          <a:lstStyle/>
          <a:p>
            <a:pPr marL="1393190" marR="5080" lvl="0" indent="-1381125" algn="ctr" rtl="0">
              <a:lnSpc>
                <a:spcPct val="11727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dirty="0">
                <a:solidFill>
                  <a:srgbClr val="003366"/>
                </a:solidFill>
              </a:rPr>
              <a:t>Discrete Mathematics 2</a:t>
            </a:r>
            <a:endParaRPr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title"/>
          </p:nvPr>
        </p:nvSpPr>
        <p:spPr>
          <a:xfrm>
            <a:off x="4196588" y="1127290"/>
            <a:ext cx="155194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Loops</a:t>
            </a:r>
            <a:endParaRPr/>
          </a:p>
        </p:txBody>
      </p:sp>
      <p:grpSp>
        <p:nvGrpSpPr>
          <p:cNvPr id="166" name="Google Shape;166;p9"/>
          <p:cNvGrpSpPr/>
          <p:nvPr/>
        </p:nvGrpSpPr>
        <p:grpSpPr>
          <a:xfrm>
            <a:off x="1383779" y="3063239"/>
            <a:ext cx="6053340" cy="1828800"/>
            <a:chOff x="1383779" y="3063239"/>
            <a:chExt cx="6053340" cy="1828800"/>
          </a:xfrm>
        </p:grpSpPr>
        <p:pic>
          <p:nvPicPr>
            <p:cNvPr id="167" name="Google Shape;167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83779" y="3694175"/>
              <a:ext cx="213359" cy="210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9"/>
            <p:cNvSpPr/>
            <p:nvPr/>
          </p:nvSpPr>
          <p:spPr>
            <a:xfrm>
              <a:off x="1490459" y="3889260"/>
              <a:ext cx="289560" cy="561340"/>
            </a:xfrm>
            <a:custGeom>
              <a:avLst/>
              <a:gdLst/>
              <a:ahLst/>
              <a:cxnLst/>
              <a:rect l="l" t="t" r="r" b="b"/>
              <a:pathLst>
                <a:path w="289560" h="561339" extrusionOk="0">
                  <a:moveTo>
                    <a:pt x="24396" y="0"/>
                  </a:moveTo>
                  <a:lnTo>
                    <a:pt x="0" y="12179"/>
                  </a:lnTo>
                  <a:lnTo>
                    <a:pt x="265188" y="560819"/>
                  </a:lnTo>
                  <a:lnTo>
                    <a:pt x="289559" y="548627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9" name="Google Shape;169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28203" y="4407407"/>
              <a:ext cx="213359" cy="21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629643" y="3063239"/>
              <a:ext cx="213360" cy="210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9"/>
            <p:cNvSpPr/>
            <p:nvPr/>
          </p:nvSpPr>
          <p:spPr>
            <a:xfrm>
              <a:off x="5123675" y="3142487"/>
              <a:ext cx="649605" cy="472440"/>
            </a:xfrm>
            <a:custGeom>
              <a:avLst/>
              <a:gdLst/>
              <a:ahLst/>
              <a:cxnLst/>
              <a:rect l="l" t="t" r="r" b="b"/>
              <a:pathLst>
                <a:path w="649604" h="472439" extrusionOk="0">
                  <a:moveTo>
                    <a:pt x="633983" y="0"/>
                  </a:moveTo>
                  <a:lnTo>
                    <a:pt x="0" y="448056"/>
                  </a:lnTo>
                  <a:lnTo>
                    <a:pt x="15239" y="472439"/>
                  </a:lnTo>
                  <a:lnTo>
                    <a:pt x="649236" y="24396"/>
                  </a:lnTo>
                  <a:lnTo>
                    <a:pt x="6339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2" name="Google Shape;172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80419" y="3514343"/>
              <a:ext cx="210312" cy="2103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9"/>
            <p:cNvSpPr/>
            <p:nvPr/>
          </p:nvSpPr>
          <p:spPr>
            <a:xfrm>
              <a:off x="1569707" y="3112007"/>
              <a:ext cx="5489575" cy="1484630"/>
            </a:xfrm>
            <a:custGeom>
              <a:avLst/>
              <a:gdLst/>
              <a:ahLst/>
              <a:cxnLst/>
              <a:rect l="l" t="t" r="r" b="b"/>
              <a:pathLst>
                <a:path w="5489575" h="1484629" extrusionOk="0">
                  <a:moveTo>
                    <a:pt x="1709940" y="908316"/>
                  </a:moveTo>
                  <a:lnTo>
                    <a:pt x="3048" y="664476"/>
                  </a:lnTo>
                  <a:lnTo>
                    <a:pt x="0" y="691896"/>
                  </a:lnTo>
                  <a:lnTo>
                    <a:pt x="1606473" y="921397"/>
                  </a:lnTo>
                  <a:lnTo>
                    <a:pt x="240804" y="1456944"/>
                  </a:lnTo>
                  <a:lnTo>
                    <a:pt x="249948" y="1484376"/>
                  </a:lnTo>
                  <a:lnTo>
                    <a:pt x="1652016" y="935736"/>
                  </a:lnTo>
                  <a:lnTo>
                    <a:pt x="1648282" y="927366"/>
                  </a:lnTo>
                  <a:lnTo>
                    <a:pt x="1706892" y="935736"/>
                  </a:lnTo>
                  <a:lnTo>
                    <a:pt x="1709940" y="908316"/>
                  </a:lnTo>
                  <a:close/>
                </a:path>
                <a:path w="5489575" h="1484629" extrusionOk="0">
                  <a:moveTo>
                    <a:pt x="5489460" y="329184"/>
                  </a:moveTo>
                  <a:lnTo>
                    <a:pt x="5486412" y="298716"/>
                  </a:lnTo>
                  <a:lnTo>
                    <a:pt x="5448732" y="302145"/>
                  </a:lnTo>
                  <a:lnTo>
                    <a:pt x="5452884" y="283476"/>
                  </a:lnTo>
                  <a:lnTo>
                    <a:pt x="4142232" y="0"/>
                  </a:lnTo>
                  <a:lnTo>
                    <a:pt x="4136136" y="27432"/>
                  </a:lnTo>
                  <a:lnTo>
                    <a:pt x="5418861" y="304863"/>
                  </a:lnTo>
                  <a:lnTo>
                    <a:pt x="3474720" y="481584"/>
                  </a:lnTo>
                  <a:lnTo>
                    <a:pt x="3477768" y="509028"/>
                  </a:lnTo>
                  <a:lnTo>
                    <a:pt x="5489460" y="3291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4" name="Google Shape;174;p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57527" y="3218687"/>
              <a:ext cx="5879592" cy="16733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" name="Google Shape;175;p9"/>
          <p:cNvSpPr txBox="1"/>
          <p:nvPr/>
        </p:nvSpPr>
        <p:spPr>
          <a:xfrm>
            <a:off x="1099807" y="3074936"/>
            <a:ext cx="1758314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9"/>
          <p:cNvSpPr txBox="1"/>
          <p:nvPr/>
        </p:nvSpPr>
        <p:spPr>
          <a:xfrm>
            <a:off x="5488940" y="2415324"/>
            <a:ext cx="2559050" cy="73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15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Detroit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14145" marR="0" lvl="0" indent="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9"/>
          <p:cNvSpPr/>
          <p:nvPr/>
        </p:nvSpPr>
        <p:spPr>
          <a:xfrm>
            <a:off x="1252728" y="2791980"/>
            <a:ext cx="4660900" cy="1003300"/>
          </a:xfrm>
          <a:custGeom>
            <a:avLst/>
            <a:gdLst/>
            <a:ahLst/>
            <a:cxnLst/>
            <a:rect l="l" t="t" r="r" b="b"/>
            <a:pathLst>
              <a:path w="4660900" h="1003300" extrusionOk="0">
                <a:moveTo>
                  <a:pt x="393166" y="783323"/>
                </a:moveTo>
                <a:lnTo>
                  <a:pt x="390131" y="765035"/>
                </a:lnTo>
                <a:lnTo>
                  <a:pt x="377952" y="728459"/>
                </a:lnTo>
                <a:lnTo>
                  <a:pt x="368795" y="710171"/>
                </a:lnTo>
                <a:lnTo>
                  <a:pt x="365747" y="705104"/>
                </a:lnTo>
                <a:lnTo>
                  <a:pt x="365747" y="804659"/>
                </a:lnTo>
                <a:lnTo>
                  <a:pt x="362699" y="822947"/>
                </a:lnTo>
                <a:lnTo>
                  <a:pt x="362699" y="841235"/>
                </a:lnTo>
                <a:lnTo>
                  <a:pt x="344411" y="886968"/>
                </a:lnTo>
                <a:lnTo>
                  <a:pt x="301739" y="935723"/>
                </a:lnTo>
                <a:lnTo>
                  <a:pt x="246875" y="966216"/>
                </a:lnTo>
                <a:lnTo>
                  <a:pt x="228600" y="969251"/>
                </a:lnTo>
                <a:lnTo>
                  <a:pt x="213347" y="972299"/>
                </a:lnTo>
                <a:lnTo>
                  <a:pt x="179819" y="972299"/>
                </a:lnTo>
                <a:lnTo>
                  <a:pt x="161531" y="969251"/>
                </a:lnTo>
                <a:lnTo>
                  <a:pt x="115811" y="954011"/>
                </a:lnTo>
                <a:lnTo>
                  <a:pt x="76200" y="923544"/>
                </a:lnTo>
                <a:lnTo>
                  <a:pt x="39611" y="868680"/>
                </a:lnTo>
                <a:lnTo>
                  <a:pt x="36563" y="853427"/>
                </a:lnTo>
                <a:lnTo>
                  <a:pt x="30467" y="838187"/>
                </a:lnTo>
                <a:lnTo>
                  <a:pt x="30467" y="822947"/>
                </a:lnTo>
                <a:lnTo>
                  <a:pt x="27419" y="804659"/>
                </a:lnTo>
                <a:lnTo>
                  <a:pt x="30467" y="786371"/>
                </a:lnTo>
                <a:lnTo>
                  <a:pt x="30467" y="771144"/>
                </a:lnTo>
                <a:lnTo>
                  <a:pt x="36563" y="755904"/>
                </a:lnTo>
                <a:lnTo>
                  <a:pt x="42672" y="737616"/>
                </a:lnTo>
                <a:lnTo>
                  <a:pt x="67056" y="697992"/>
                </a:lnTo>
                <a:lnTo>
                  <a:pt x="103619" y="664451"/>
                </a:lnTo>
                <a:lnTo>
                  <a:pt x="115811" y="658368"/>
                </a:lnTo>
                <a:lnTo>
                  <a:pt x="131051" y="649211"/>
                </a:lnTo>
                <a:lnTo>
                  <a:pt x="146291" y="643128"/>
                </a:lnTo>
                <a:lnTo>
                  <a:pt x="164579" y="640080"/>
                </a:lnTo>
                <a:lnTo>
                  <a:pt x="179819" y="637019"/>
                </a:lnTo>
                <a:lnTo>
                  <a:pt x="213347" y="637019"/>
                </a:lnTo>
                <a:lnTo>
                  <a:pt x="231635" y="640080"/>
                </a:lnTo>
                <a:lnTo>
                  <a:pt x="246875" y="646163"/>
                </a:lnTo>
                <a:lnTo>
                  <a:pt x="262128" y="649211"/>
                </a:lnTo>
                <a:lnTo>
                  <a:pt x="316979" y="685787"/>
                </a:lnTo>
                <a:lnTo>
                  <a:pt x="353555" y="740651"/>
                </a:lnTo>
                <a:lnTo>
                  <a:pt x="356603" y="755904"/>
                </a:lnTo>
                <a:lnTo>
                  <a:pt x="362699" y="771144"/>
                </a:lnTo>
                <a:lnTo>
                  <a:pt x="362699" y="789419"/>
                </a:lnTo>
                <a:lnTo>
                  <a:pt x="365747" y="804659"/>
                </a:lnTo>
                <a:lnTo>
                  <a:pt x="365747" y="705104"/>
                </a:lnTo>
                <a:lnTo>
                  <a:pt x="359651" y="694944"/>
                </a:lnTo>
                <a:lnTo>
                  <a:pt x="335267" y="664451"/>
                </a:lnTo>
                <a:lnTo>
                  <a:pt x="320027" y="652259"/>
                </a:lnTo>
                <a:lnTo>
                  <a:pt x="304800" y="643128"/>
                </a:lnTo>
                <a:lnTo>
                  <a:pt x="297154" y="637019"/>
                </a:lnTo>
                <a:lnTo>
                  <a:pt x="289547" y="630923"/>
                </a:lnTo>
                <a:lnTo>
                  <a:pt x="271272" y="624827"/>
                </a:lnTo>
                <a:lnTo>
                  <a:pt x="252984" y="615683"/>
                </a:lnTo>
                <a:lnTo>
                  <a:pt x="216395" y="609587"/>
                </a:lnTo>
                <a:lnTo>
                  <a:pt x="176784" y="609587"/>
                </a:lnTo>
                <a:lnTo>
                  <a:pt x="118872" y="624827"/>
                </a:lnTo>
                <a:lnTo>
                  <a:pt x="85331" y="643128"/>
                </a:lnTo>
                <a:lnTo>
                  <a:pt x="45707" y="679704"/>
                </a:lnTo>
                <a:lnTo>
                  <a:pt x="24384" y="713219"/>
                </a:lnTo>
                <a:lnTo>
                  <a:pt x="15240" y="728459"/>
                </a:lnTo>
                <a:lnTo>
                  <a:pt x="3035" y="765035"/>
                </a:lnTo>
                <a:lnTo>
                  <a:pt x="0" y="786371"/>
                </a:lnTo>
                <a:lnTo>
                  <a:pt x="0" y="825995"/>
                </a:lnTo>
                <a:lnTo>
                  <a:pt x="9131" y="865619"/>
                </a:lnTo>
                <a:lnTo>
                  <a:pt x="33528" y="914387"/>
                </a:lnTo>
                <a:lnTo>
                  <a:pt x="57912" y="944880"/>
                </a:lnTo>
                <a:lnTo>
                  <a:pt x="88379" y="969251"/>
                </a:lnTo>
                <a:lnTo>
                  <a:pt x="121907" y="987539"/>
                </a:lnTo>
                <a:lnTo>
                  <a:pt x="158483" y="999744"/>
                </a:lnTo>
                <a:lnTo>
                  <a:pt x="176784" y="999744"/>
                </a:lnTo>
                <a:lnTo>
                  <a:pt x="198107" y="1002792"/>
                </a:lnTo>
                <a:lnTo>
                  <a:pt x="216395" y="999744"/>
                </a:lnTo>
                <a:lnTo>
                  <a:pt x="237731" y="996683"/>
                </a:lnTo>
                <a:lnTo>
                  <a:pt x="256019" y="993635"/>
                </a:lnTo>
                <a:lnTo>
                  <a:pt x="274307" y="987539"/>
                </a:lnTo>
                <a:lnTo>
                  <a:pt x="289547" y="978395"/>
                </a:lnTo>
                <a:lnTo>
                  <a:pt x="301739" y="972299"/>
                </a:lnTo>
                <a:lnTo>
                  <a:pt x="335267" y="944880"/>
                </a:lnTo>
                <a:lnTo>
                  <a:pt x="359651" y="914387"/>
                </a:lnTo>
                <a:lnTo>
                  <a:pt x="377952" y="880859"/>
                </a:lnTo>
                <a:lnTo>
                  <a:pt x="390131" y="844283"/>
                </a:lnTo>
                <a:lnTo>
                  <a:pt x="393166" y="825995"/>
                </a:lnTo>
                <a:lnTo>
                  <a:pt x="393166" y="783323"/>
                </a:lnTo>
                <a:close/>
              </a:path>
              <a:path w="4660900" h="1003300" extrusionOk="0">
                <a:moveTo>
                  <a:pt x="4660379" y="176771"/>
                </a:moveTo>
                <a:lnTo>
                  <a:pt x="4657331" y="155435"/>
                </a:lnTo>
                <a:lnTo>
                  <a:pt x="4645139" y="118859"/>
                </a:lnTo>
                <a:lnTo>
                  <a:pt x="4636008" y="100571"/>
                </a:lnTo>
                <a:lnTo>
                  <a:pt x="4632947" y="95491"/>
                </a:lnTo>
                <a:lnTo>
                  <a:pt x="4632947" y="198107"/>
                </a:lnTo>
                <a:lnTo>
                  <a:pt x="4629899" y="213347"/>
                </a:lnTo>
                <a:lnTo>
                  <a:pt x="4629899" y="231635"/>
                </a:lnTo>
                <a:lnTo>
                  <a:pt x="4617720" y="262128"/>
                </a:lnTo>
                <a:lnTo>
                  <a:pt x="4593323" y="304800"/>
                </a:lnTo>
                <a:lnTo>
                  <a:pt x="4568939" y="326123"/>
                </a:lnTo>
                <a:lnTo>
                  <a:pt x="4556747" y="338328"/>
                </a:lnTo>
                <a:lnTo>
                  <a:pt x="4544555" y="344411"/>
                </a:lnTo>
                <a:lnTo>
                  <a:pt x="4529315" y="353555"/>
                </a:lnTo>
                <a:lnTo>
                  <a:pt x="4514075" y="359651"/>
                </a:lnTo>
                <a:lnTo>
                  <a:pt x="4495787" y="362699"/>
                </a:lnTo>
                <a:lnTo>
                  <a:pt x="4480547" y="365747"/>
                </a:lnTo>
                <a:lnTo>
                  <a:pt x="4447032" y="365747"/>
                </a:lnTo>
                <a:lnTo>
                  <a:pt x="4383011" y="344411"/>
                </a:lnTo>
                <a:lnTo>
                  <a:pt x="4343387" y="316979"/>
                </a:lnTo>
                <a:lnTo>
                  <a:pt x="4325099" y="289547"/>
                </a:lnTo>
                <a:lnTo>
                  <a:pt x="4315955" y="277355"/>
                </a:lnTo>
                <a:lnTo>
                  <a:pt x="4306811" y="262128"/>
                </a:lnTo>
                <a:lnTo>
                  <a:pt x="4303763" y="246875"/>
                </a:lnTo>
                <a:lnTo>
                  <a:pt x="4297667" y="228600"/>
                </a:lnTo>
                <a:lnTo>
                  <a:pt x="4297667" y="213347"/>
                </a:lnTo>
                <a:lnTo>
                  <a:pt x="4294632" y="195059"/>
                </a:lnTo>
                <a:lnTo>
                  <a:pt x="4297667" y="179819"/>
                </a:lnTo>
                <a:lnTo>
                  <a:pt x="4297667" y="161544"/>
                </a:lnTo>
                <a:lnTo>
                  <a:pt x="4315955" y="115811"/>
                </a:lnTo>
                <a:lnTo>
                  <a:pt x="4358627" y="63995"/>
                </a:lnTo>
                <a:lnTo>
                  <a:pt x="4383011" y="48755"/>
                </a:lnTo>
                <a:lnTo>
                  <a:pt x="4398251" y="39611"/>
                </a:lnTo>
                <a:lnTo>
                  <a:pt x="4413491" y="33528"/>
                </a:lnTo>
                <a:lnTo>
                  <a:pt x="4431779" y="30480"/>
                </a:lnTo>
                <a:lnTo>
                  <a:pt x="4447032" y="27419"/>
                </a:lnTo>
                <a:lnTo>
                  <a:pt x="4480547" y="27419"/>
                </a:lnTo>
                <a:lnTo>
                  <a:pt x="4498835" y="30480"/>
                </a:lnTo>
                <a:lnTo>
                  <a:pt x="4514075" y="36576"/>
                </a:lnTo>
                <a:lnTo>
                  <a:pt x="4529315" y="39611"/>
                </a:lnTo>
                <a:lnTo>
                  <a:pt x="4559808" y="57899"/>
                </a:lnTo>
                <a:lnTo>
                  <a:pt x="4584179" y="76200"/>
                </a:lnTo>
                <a:lnTo>
                  <a:pt x="4593323" y="88379"/>
                </a:lnTo>
                <a:lnTo>
                  <a:pt x="4602467" y="103619"/>
                </a:lnTo>
                <a:lnTo>
                  <a:pt x="4611611" y="115811"/>
                </a:lnTo>
                <a:lnTo>
                  <a:pt x="4620755" y="131051"/>
                </a:lnTo>
                <a:lnTo>
                  <a:pt x="4623803" y="146304"/>
                </a:lnTo>
                <a:lnTo>
                  <a:pt x="4629899" y="164579"/>
                </a:lnTo>
                <a:lnTo>
                  <a:pt x="4629899" y="179819"/>
                </a:lnTo>
                <a:lnTo>
                  <a:pt x="4632947" y="198107"/>
                </a:lnTo>
                <a:lnTo>
                  <a:pt x="4632947" y="95491"/>
                </a:lnTo>
                <a:lnTo>
                  <a:pt x="4626851" y="85344"/>
                </a:lnTo>
                <a:lnTo>
                  <a:pt x="4602467" y="54851"/>
                </a:lnTo>
                <a:lnTo>
                  <a:pt x="4587227" y="42659"/>
                </a:lnTo>
                <a:lnTo>
                  <a:pt x="4571987" y="33528"/>
                </a:lnTo>
                <a:lnTo>
                  <a:pt x="4564354" y="27419"/>
                </a:lnTo>
                <a:lnTo>
                  <a:pt x="4556747" y="21323"/>
                </a:lnTo>
                <a:lnTo>
                  <a:pt x="4538472" y="15227"/>
                </a:lnTo>
                <a:lnTo>
                  <a:pt x="4520184" y="6083"/>
                </a:lnTo>
                <a:lnTo>
                  <a:pt x="4483608" y="0"/>
                </a:lnTo>
                <a:lnTo>
                  <a:pt x="4443984" y="0"/>
                </a:lnTo>
                <a:lnTo>
                  <a:pt x="4386072" y="15227"/>
                </a:lnTo>
                <a:lnTo>
                  <a:pt x="4352531" y="33528"/>
                </a:lnTo>
                <a:lnTo>
                  <a:pt x="4312920" y="70104"/>
                </a:lnTo>
                <a:lnTo>
                  <a:pt x="4291584" y="103619"/>
                </a:lnTo>
                <a:lnTo>
                  <a:pt x="4282427" y="118859"/>
                </a:lnTo>
                <a:lnTo>
                  <a:pt x="4276331" y="137147"/>
                </a:lnTo>
                <a:lnTo>
                  <a:pt x="4270235" y="158483"/>
                </a:lnTo>
                <a:lnTo>
                  <a:pt x="4267187" y="176771"/>
                </a:lnTo>
                <a:lnTo>
                  <a:pt x="4267187" y="216395"/>
                </a:lnTo>
                <a:lnTo>
                  <a:pt x="4282427" y="274307"/>
                </a:lnTo>
                <a:lnTo>
                  <a:pt x="4300715" y="307835"/>
                </a:lnTo>
                <a:lnTo>
                  <a:pt x="4340339" y="350507"/>
                </a:lnTo>
                <a:lnTo>
                  <a:pt x="4355579" y="359651"/>
                </a:lnTo>
                <a:lnTo>
                  <a:pt x="4370832" y="371856"/>
                </a:lnTo>
                <a:lnTo>
                  <a:pt x="4425696" y="390144"/>
                </a:lnTo>
                <a:lnTo>
                  <a:pt x="4443984" y="393179"/>
                </a:lnTo>
                <a:lnTo>
                  <a:pt x="4483608" y="393179"/>
                </a:lnTo>
                <a:lnTo>
                  <a:pt x="4504931" y="390144"/>
                </a:lnTo>
                <a:lnTo>
                  <a:pt x="4541520" y="377952"/>
                </a:lnTo>
                <a:lnTo>
                  <a:pt x="4556747" y="368795"/>
                </a:lnTo>
                <a:lnTo>
                  <a:pt x="4562843" y="365747"/>
                </a:lnTo>
                <a:lnTo>
                  <a:pt x="4614672" y="323075"/>
                </a:lnTo>
                <a:lnTo>
                  <a:pt x="4645139" y="271259"/>
                </a:lnTo>
                <a:lnTo>
                  <a:pt x="4657331" y="234683"/>
                </a:lnTo>
                <a:lnTo>
                  <a:pt x="4660379" y="216395"/>
                </a:lnTo>
                <a:lnTo>
                  <a:pt x="4660379" y="1767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9"/>
          <p:cNvSpPr txBox="1"/>
          <p:nvPr/>
        </p:nvSpPr>
        <p:spPr>
          <a:xfrm>
            <a:off x="1328407" y="3928363"/>
            <a:ext cx="6896734" cy="184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16332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231521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Denver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63085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Washington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Angeles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endParaRPr sz="2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9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AEAA8A-28CC-41E6-A8B9-A993753FE17C}"/>
              </a:ext>
            </a:extLst>
          </p:cNvPr>
          <p:cNvSpPr txBox="1"/>
          <p:nvPr/>
        </p:nvSpPr>
        <p:spPr>
          <a:xfrm>
            <a:off x="1635239" y="6055802"/>
            <a:ext cx="71833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An edge is called a </a:t>
            </a:r>
            <a:r>
              <a:rPr lang="en-US" sz="2000" b="1" i="1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loop </a:t>
            </a:r>
            <a:r>
              <a:rPr lang="en-US" sz="20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if it connects a vertex to itself.</a:t>
            </a: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>
            <a:extLst>
              <a:ext uri="{FF2B5EF4-FFF2-40B4-BE49-F238E27FC236}">
                <a16:creationId xmlns:a16="http://schemas.microsoft.com/office/drawing/2014/main" id="{CD5FA3D7-D51F-4FEC-9BA3-4D009758323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54380" y="2885141"/>
            <a:ext cx="8549640" cy="744819"/>
          </a:xfrm>
        </p:spPr>
        <p:txBody>
          <a:bodyPr anchor="ctr"/>
          <a:lstStyle/>
          <a:p>
            <a:r>
              <a:rPr lang="en-US" altLang="vi-VN" sz="4840"/>
              <a:t>Graph Isomorphism</a:t>
            </a:r>
            <a:endParaRPr lang="nl-NL" altLang="vi-VN" sz="484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D66C91-AAA0-45CC-BE5D-57A96F38F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0831A2E4-0424-4C19-9D7E-75C913A3CB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2920" y="7228332"/>
            <a:ext cx="2313432" cy="276999"/>
          </a:xfrm>
        </p:spPr>
        <p:txBody>
          <a:bodyPr/>
          <a:lstStyle/>
          <a:p>
            <a:r>
              <a:rPr lang="nl-NL" altLang="vi-VN"/>
              <a:t>Graph Isomorphism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F1FE7945-1BB2-4228-B42E-9BA7AE03DC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419856" y="7228332"/>
            <a:ext cx="3218688" cy="276999"/>
          </a:xfrm>
        </p:spPr>
        <p:txBody>
          <a:bodyPr/>
          <a:lstStyle/>
          <a:p>
            <a:fld id="{7F5227B4-3022-4060-9AB7-2F1027A0A1BF}" type="slidenum">
              <a:rPr lang="nl-NL" altLang="vi-VN"/>
              <a:pPr/>
              <a:t>101</a:t>
            </a:fld>
            <a:endParaRPr lang="nl-NL" altLang="vi-VN"/>
          </a:p>
        </p:txBody>
      </p:sp>
      <p:sp>
        <p:nvSpPr>
          <p:cNvPr id="325660" name="Line 28">
            <a:extLst>
              <a:ext uri="{FF2B5EF4-FFF2-40B4-BE49-F238E27FC236}">
                <a16:creationId xmlns:a16="http://schemas.microsoft.com/office/drawing/2014/main" id="{5FB51E22-AF44-4786-AF4D-590B1BDADDC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5394960"/>
            <a:ext cx="1760220" cy="10058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59" name="Line 27">
            <a:extLst>
              <a:ext uri="{FF2B5EF4-FFF2-40B4-BE49-F238E27FC236}">
                <a16:creationId xmlns:a16="http://schemas.microsoft.com/office/drawing/2014/main" id="{F9A63456-2733-4986-90E4-1E81D11B416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760" y="5478780"/>
            <a:ext cx="1676400" cy="9220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58" name="Line 26">
            <a:extLst>
              <a:ext uri="{FF2B5EF4-FFF2-40B4-BE49-F238E27FC236}">
                <a16:creationId xmlns:a16="http://schemas.microsoft.com/office/drawing/2014/main" id="{549FFDC5-0748-4E11-BA08-195C8EA8D8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3240" y="5394960"/>
            <a:ext cx="502920" cy="10058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57" name="Line 25">
            <a:extLst>
              <a:ext uri="{FF2B5EF4-FFF2-40B4-BE49-F238E27FC236}">
                <a16:creationId xmlns:a16="http://schemas.microsoft.com/office/drawing/2014/main" id="{2DFA3C1B-FCCF-4806-B74F-8C12653763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02680" y="5394960"/>
            <a:ext cx="586740" cy="10896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56" name="Line 24">
            <a:extLst>
              <a:ext uri="{FF2B5EF4-FFF2-40B4-BE49-F238E27FC236}">
                <a16:creationId xmlns:a16="http://schemas.microsoft.com/office/drawing/2014/main" id="{AF3E734C-014C-44B1-8898-B68E6A3DA5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9760" y="5394960"/>
            <a:ext cx="502920" cy="10058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55" name="Line 23">
            <a:extLst>
              <a:ext uri="{FF2B5EF4-FFF2-40B4-BE49-F238E27FC236}">
                <a16:creationId xmlns:a16="http://schemas.microsoft.com/office/drawing/2014/main" id="{FFA99CAA-C196-4E29-ACDD-4BDA7369AE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5394960"/>
            <a:ext cx="670560" cy="10058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54" name="Line 22">
            <a:extLst>
              <a:ext uri="{FF2B5EF4-FFF2-40B4-BE49-F238E27FC236}">
                <a16:creationId xmlns:a16="http://schemas.microsoft.com/office/drawing/2014/main" id="{F6A1ABB9-1CE2-4877-AFD5-848D1DF84D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5380" y="6400800"/>
            <a:ext cx="243078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48" name="Line 16">
            <a:extLst>
              <a:ext uri="{FF2B5EF4-FFF2-40B4-BE49-F238E27FC236}">
                <a16:creationId xmlns:a16="http://schemas.microsoft.com/office/drawing/2014/main" id="{5ABDF919-A520-41CD-9FDF-85A24AE27DB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5500" y="5897880"/>
            <a:ext cx="922020" cy="586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47" name="Line 15">
            <a:extLst>
              <a:ext uri="{FF2B5EF4-FFF2-40B4-BE49-F238E27FC236}">
                <a16:creationId xmlns:a16="http://schemas.microsoft.com/office/drawing/2014/main" id="{FE554502-0E85-48AF-BD6F-E022E472D1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63140" y="5394960"/>
            <a:ext cx="838200" cy="502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46" name="Line 14">
            <a:extLst>
              <a:ext uri="{FF2B5EF4-FFF2-40B4-BE49-F238E27FC236}">
                <a16:creationId xmlns:a16="http://schemas.microsoft.com/office/drawing/2014/main" id="{D06C2AA1-173C-4D98-9953-1010CE134E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7300" y="6400800"/>
            <a:ext cx="1760220" cy="838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45" name="Line 13">
            <a:extLst>
              <a:ext uri="{FF2B5EF4-FFF2-40B4-BE49-F238E27FC236}">
                <a16:creationId xmlns:a16="http://schemas.microsoft.com/office/drawing/2014/main" id="{088621FD-3391-4E4A-A79A-6E33CFB61A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17520" y="5394960"/>
            <a:ext cx="83820" cy="10896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44" name="Line 12">
            <a:extLst>
              <a:ext uri="{FF2B5EF4-FFF2-40B4-BE49-F238E27FC236}">
                <a16:creationId xmlns:a16="http://schemas.microsoft.com/office/drawing/2014/main" id="{710D8FE8-A4D0-4EEF-86A3-F0C2514A1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7300" y="5478780"/>
            <a:ext cx="838200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43" name="Line 11">
            <a:extLst>
              <a:ext uri="{FF2B5EF4-FFF2-40B4-BE49-F238E27FC236}">
                <a16:creationId xmlns:a16="http://schemas.microsoft.com/office/drawing/2014/main" id="{36188F03-F035-4584-A4D7-B316D73423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57300" y="5897880"/>
            <a:ext cx="922020" cy="5029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42" name="Line 10">
            <a:extLst>
              <a:ext uri="{FF2B5EF4-FFF2-40B4-BE49-F238E27FC236}">
                <a16:creationId xmlns:a16="http://schemas.microsoft.com/office/drawing/2014/main" id="{40E2CCFE-9ACE-48C2-A78F-126B33C93B2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73480" y="5394960"/>
            <a:ext cx="0" cy="10058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41" name="Line 9">
            <a:extLst>
              <a:ext uri="{FF2B5EF4-FFF2-40B4-BE49-F238E27FC236}">
                <a16:creationId xmlns:a16="http://schemas.microsoft.com/office/drawing/2014/main" id="{75533CB1-7C5C-492B-9FBD-CD0A12CE5F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7300" y="5394960"/>
            <a:ext cx="184404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34" name="Rectangle 2">
            <a:extLst>
              <a:ext uri="{FF2B5EF4-FFF2-40B4-BE49-F238E27FC236}">
                <a16:creationId xmlns:a16="http://schemas.microsoft.com/office/drawing/2014/main" id="{2F86650A-DD4F-49EA-B28C-C2DA0C030C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09532" y="1127290"/>
            <a:ext cx="5616853" cy="1231106"/>
          </a:xfrm>
        </p:spPr>
        <p:txBody>
          <a:bodyPr/>
          <a:lstStyle/>
          <a:p>
            <a:r>
              <a:rPr lang="en-US" altLang="vi-VN" dirty="0"/>
              <a:t>Graph Isomorphism</a:t>
            </a:r>
            <a:endParaRPr lang="nl-NL" altLang="vi-VN" dirty="0"/>
          </a:p>
        </p:txBody>
      </p:sp>
      <p:sp>
        <p:nvSpPr>
          <p:cNvPr id="325635" name="Rectangle 3">
            <a:extLst>
              <a:ext uri="{FF2B5EF4-FFF2-40B4-BE49-F238E27FC236}">
                <a16:creationId xmlns:a16="http://schemas.microsoft.com/office/drawing/2014/main" id="{F9539E6F-7A0B-48B4-BFFA-ADB8E2E53B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7876" y="2456205"/>
            <a:ext cx="7764844" cy="1538883"/>
          </a:xfrm>
        </p:spPr>
        <p:txBody>
          <a:bodyPr/>
          <a:lstStyle/>
          <a:p>
            <a:r>
              <a:rPr lang="en-US" altLang="vi-VN" dirty="0"/>
              <a:t>Two graphs G=(V,E) and H=(W,F) are </a:t>
            </a:r>
            <a:r>
              <a:rPr lang="en-US" altLang="vi-VN" dirty="0">
                <a:solidFill>
                  <a:srgbClr val="FF0000"/>
                </a:solidFill>
              </a:rPr>
              <a:t>isomorphic</a:t>
            </a:r>
            <a:r>
              <a:rPr lang="en-US" altLang="vi-VN" dirty="0"/>
              <a:t> if there is a bijective function f: V </a:t>
            </a:r>
            <a:r>
              <a:rPr lang="en-US" altLang="vi-VN" dirty="0">
                <a:latin typeface="Symbol" panose="05050102010706020507" pitchFamily="18" charset="2"/>
              </a:rPr>
              <a:t>®</a:t>
            </a:r>
            <a:r>
              <a:rPr lang="en-US" altLang="vi-VN" dirty="0"/>
              <a:t> W such that for all </a:t>
            </a:r>
            <a:r>
              <a:rPr lang="en-US" altLang="vi-VN" i="1" dirty="0"/>
              <a:t>v</a:t>
            </a:r>
            <a:r>
              <a:rPr lang="en-US" altLang="vi-VN" dirty="0"/>
              <a:t>, </a:t>
            </a:r>
            <a:r>
              <a:rPr lang="en-US" altLang="vi-VN" i="1" dirty="0"/>
              <a:t>w</a:t>
            </a:r>
            <a:r>
              <a:rPr lang="en-US" altLang="vi-VN" dirty="0"/>
              <a:t> </a:t>
            </a:r>
            <a:r>
              <a:rPr lang="en-US" altLang="vi-VN" dirty="0">
                <a:latin typeface="Symbol" panose="05050102010706020507" pitchFamily="18" charset="2"/>
              </a:rPr>
              <a:t>Î</a:t>
            </a:r>
            <a:r>
              <a:rPr lang="en-US" altLang="vi-VN" dirty="0"/>
              <a:t> V:</a:t>
            </a:r>
          </a:p>
          <a:p>
            <a:pPr lvl="1" algn="ctr"/>
            <a:r>
              <a:rPr lang="en-US" altLang="vi-VN" sz="2800" dirty="0"/>
              <a:t>{</a:t>
            </a:r>
            <a:r>
              <a:rPr lang="en-US" altLang="vi-VN" sz="2800" i="1" dirty="0" err="1"/>
              <a:t>v,w</a:t>
            </a:r>
            <a:r>
              <a:rPr lang="en-US" altLang="vi-VN" sz="2800" dirty="0"/>
              <a:t>} </a:t>
            </a:r>
            <a:r>
              <a:rPr lang="en-US" altLang="vi-VN" sz="2800" dirty="0">
                <a:latin typeface="Symbol" panose="05050102010706020507" pitchFamily="18" charset="2"/>
              </a:rPr>
              <a:t>Î</a:t>
            </a:r>
            <a:r>
              <a:rPr lang="en-US" altLang="vi-VN" sz="2800" dirty="0"/>
              <a:t> E </a:t>
            </a:r>
            <a:r>
              <a:rPr lang="en-US" altLang="vi-VN" sz="2800" dirty="0">
                <a:latin typeface="Symbol" panose="05050102010706020507" pitchFamily="18" charset="2"/>
              </a:rPr>
              <a:t>Û</a:t>
            </a:r>
            <a:r>
              <a:rPr lang="en-US" altLang="vi-VN" sz="2800" dirty="0"/>
              <a:t> {f(</a:t>
            </a:r>
            <a:r>
              <a:rPr lang="en-US" altLang="vi-VN" sz="2800" i="1" dirty="0"/>
              <a:t>v</a:t>
            </a:r>
            <a:r>
              <a:rPr lang="en-US" altLang="vi-VN" sz="2800" dirty="0"/>
              <a:t>),f(</a:t>
            </a:r>
            <a:r>
              <a:rPr lang="en-US" altLang="vi-VN" sz="2800" i="1" dirty="0"/>
              <a:t>w</a:t>
            </a:r>
            <a:r>
              <a:rPr lang="en-US" altLang="vi-VN" sz="2800" dirty="0"/>
              <a:t>)} </a:t>
            </a:r>
            <a:r>
              <a:rPr lang="en-US" altLang="vi-VN" sz="2800" dirty="0">
                <a:latin typeface="Symbol" panose="05050102010706020507" pitchFamily="18" charset="2"/>
              </a:rPr>
              <a:t>Î</a:t>
            </a:r>
            <a:r>
              <a:rPr lang="en-US" altLang="vi-VN" sz="2800" dirty="0"/>
              <a:t> F </a:t>
            </a:r>
            <a:endParaRPr lang="nl-NL" altLang="vi-VN" sz="2800" dirty="0"/>
          </a:p>
        </p:txBody>
      </p:sp>
      <p:sp>
        <p:nvSpPr>
          <p:cNvPr id="325636" name="Oval 4">
            <a:extLst>
              <a:ext uri="{FF2B5EF4-FFF2-40B4-BE49-F238E27FC236}">
                <a16:creationId xmlns:a16="http://schemas.microsoft.com/office/drawing/2014/main" id="{F0158640-34D6-4B71-BBAD-2F612360A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660" y="5227320"/>
            <a:ext cx="335280" cy="3352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37" name="Oval 5">
            <a:extLst>
              <a:ext uri="{FF2B5EF4-FFF2-40B4-BE49-F238E27FC236}">
                <a16:creationId xmlns:a16="http://schemas.microsoft.com/office/drawing/2014/main" id="{4901877E-05E2-4403-A570-68A3F8087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660" y="6233160"/>
            <a:ext cx="335280" cy="3352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38" name="Oval 6">
            <a:extLst>
              <a:ext uri="{FF2B5EF4-FFF2-40B4-BE49-F238E27FC236}">
                <a16:creationId xmlns:a16="http://schemas.microsoft.com/office/drawing/2014/main" id="{330FECEE-C39B-4939-AC06-AF3BD339B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680" y="5730240"/>
            <a:ext cx="335280" cy="3352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39" name="Oval 7">
            <a:extLst>
              <a:ext uri="{FF2B5EF4-FFF2-40B4-BE49-F238E27FC236}">
                <a16:creationId xmlns:a16="http://schemas.microsoft.com/office/drawing/2014/main" id="{12DBE403-72EE-415C-A6B7-6D194294A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5227320"/>
            <a:ext cx="335280" cy="3352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40" name="Oval 8">
            <a:extLst>
              <a:ext uri="{FF2B5EF4-FFF2-40B4-BE49-F238E27FC236}">
                <a16:creationId xmlns:a16="http://schemas.microsoft.com/office/drawing/2014/main" id="{CFFF50B6-B760-4540-8874-A8073B0FA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880" y="6316980"/>
            <a:ext cx="335280" cy="3352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49" name="Oval 17">
            <a:extLst>
              <a:ext uri="{FF2B5EF4-FFF2-40B4-BE49-F238E27FC236}">
                <a16:creationId xmlns:a16="http://schemas.microsoft.com/office/drawing/2014/main" id="{D71C8C3D-1D67-468D-AD08-012417172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2120" y="5227320"/>
            <a:ext cx="335280" cy="3352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50" name="Oval 18">
            <a:extLst>
              <a:ext uri="{FF2B5EF4-FFF2-40B4-BE49-F238E27FC236}">
                <a16:creationId xmlns:a16="http://schemas.microsoft.com/office/drawing/2014/main" id="{0949058E-0A16-4591-AE0E-97B3FB1A5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1780" y="5227320"/>
            <a:ext cx="335280" cy="3352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51" name="Oval 19">
            <a:extLst>
              <a:ext uri="{FF2B5EF4-FFF2-40B4-BE49-F238E27FC236}">
                <a16:creationId xmlns:a16="http://schemas.microsoft.com/office/drawing/2014/main" id="{FEA69CC7-3BF9-4467-B640-9241C70D3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1560" y="6233160"/>
            <a:ext cx="335280" cy="3352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52" name="Oval 20">
            <a:extLst>
              <a:ext uri="{FF2B5EF4-FFF2-40B4-BE49-F238E27FC236}">
                <a16:creationId xmlns:a16="http://schemas.microsoft.com/office/drawing/2014/main" id="{9005D487-2C55-4DC6-9696-1929D1D9A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040" y="6233160"/>
            <a:ext cx="335280" cy="3352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5653" name="Oval 21">
            <a:extLst>
              <a:ext uri="{FF2B5EF4-FFF2-40B4-BE49-F238E27FC236}">
                <a16:creationId xmlns:a16="http://schemas.microsoft.com/office/drawing/2014/main" id="{FC267359-59C8-4633-B68A-7EE72D0AA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8520" y="6233160"/>
            <a:ext cx="335280" cy="33528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BF00DD-2416-4CC6-9BE6-314B54E395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2920" y="7228332"/>
            <a:ext cx="2313432" cy="276999"/>
          </a:xfrm>
        </p:spPr>
        <p:txBody>
          <a:bodyPr/>
          <a:lstStyle/>
          <a:p>
            <a:r>
              <a:rPr lang="nl-NL" altLang="vi-VN"/>
              <a:t>Graph Isomorphism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E8EA9-53FB-40C9-979A-AD257A425E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419856" y="7228332"/>
            <a:ext cx="3218688" cy="276999"/>
          </a:xfrm>
        </p:spPr>
        <p:txBody>
          <a:bodyPr/>
          <a:lstStyle/>
          <a:p>
            <a:fld id="{05936843-6D7C-47DF-9971-9D6C1D1421E1}" type="slidenum">
              <a:rPr lang="nl-NL" altLang="vi-VN"/>
              <a:pPr/>
              <a:t>102</a:t>
            </a:fld>
            <a:endParaRPr lang="nl-NL" altLang="vi-VN"/>
          </a:p>
        </p:txBody>
      </p:sp>
      <p:sp>
        <p:nvSpPr>
          <p:cNvPr id="326658" name="Rectangle 1026">
            <a:extLst>
              <a:ext uri="{FF2B5EF4-FFF2-40B4-BE49-F238E27FC236}">
                <a16:creationId xmlns:a16="http://schemas.microsoft.com/office/drawing/2014/main" id="{D1EC6D12-7EAD-4541-B3BA-719162DDF1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8104" y="1117130"/>
            <a:ext cx="6380480" cy="1231106"/>
          </a:xfrm>
        </p:spPr>
        <p:txBody>
          <a:bodyPr/>
          <a:lstStyle/>
          <a:p>
            <a:r>
              <a:rPr lang="en-US" altLang="vi-VN" dirty="0"/>
              <a:t>Variant for labeled graphs</a:t>
            </a:r>
            <a:endParaRPr lang="nl-NL" altLang="vi-VN" dirty="0"/>
          </a:p>
        </p:txBody>
      </p:sp>
      <p:sp>
        <p:nvSpPr>
          <p:cNvPr id="326659" name="Rectangle 1027">
            <a:extLst>
              <a:ext uri="{FF2B5EF4-FFF2-40B4-BE49-F238E27FC236}">
                <a16:creationId xmlns:a16="http://schemas.microsoft.com/office/drawing/2014/main" id="{668C46D7-95F9-4E64-9B30-DD2B2709FA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9280" y="2816126"/>
            <a:ext cx="8679744" cy="3182410"/>
          </a:xfrm>
        </p:spPr>
        <p:txBody>
          <a:bodyPr/>
          <a:lstStyle/>
          <a:p>
            <a:r>
              <a:rPr lang="en-US" altLang="vi-VN" sz="3080" dirty="0"/>
              <a:t>Let G = (V,E), H=(W,F) be graphs with vertex </a:t>
            </a:r>
            <a:r>
              <a:rPr lang="en-US" altLang="vi-VN" sz="3080" dirty="0" err="1"/>
              <a:t>labelings</a:t>
            </a:r>
            <a:r>
              <a:rPr lang="en-US" altLang="vi-VN" sz="3080" dirty="0"/>
              <a:t> </a:t>
            </a:r>
            <a:r>
              <a:rPr lang="en-US" altLang="vi-VN" sz="3080" i="1" dirty="0"/>
              <a:t>l</a:t>
            </a:r>
            <a:r>
              <a:rPr lang="en-US" altLang="vi-VN" sz="3080" dirty="0"/>
              <a:t>: V </a:t>
            </a:r>
            <a:r>
              <a:rPr lang="en-US" altLang="vi-VN" sz="3080" dirty="0">
                <a:latin typeface="Symbol" panose="05050102010706020507" pitchFamily="18" charset="2"/>
              </a:rPr>
              <a:t>®</a:t>
            </a:r>
            <a:r>
              <a:rPr lang="en-US" altLang="vi-VN" sz="3080" dirty="0"/>
              <a:t> L, </a:t>
            </a:r>
            <a:r>
              <a:rPr lang="en-US" altLang="vi-VN" sz="3080" i="1" dirty="0"/>
              <a:t>l’</a:t>
            </a:r>
            <a:r>
              <a:rPr lang="en-US" altLang="vi-VN" sz="3080" dirty="0"/>
              <a:t> W</a:t>
            </a:r>
            <a:r>
              <a:rPr lang="en-US" altLang="vi-VN" sz="3080" dirty="0">
                <a:latin typeface="Symbol" panose="05050102010706020507" pitchFamily="18" charset="2"/>
              </a:rPr>
              <a:t>®</a:t>
            </a:r>
            <a:r>
              <a:rPr lang="en-US" altLang="vi-VN" sz="3080" dirty="0"/>
              <a:t> L.</a:t>
            </a:r>
          </a:p>
          <a:p>
            <a:r>
              <a:rPr lang="en-US" altLang="vi-VN" sz="3080" dirty="0"/>
              <a:t>G and H are isomorphic labeled graphs, if there is a bijective function f: V </a:t>
            </a:r>
            <a:r>
              <a:rPr lang="en-US" altLang="vi-VN" sz="3080" dirty="0">
                <a:latin typeface="Symbol" panose="05050102010706020507" pitchFamily="18" charset="2"/>
              </a:rPr>
              <a:t>®</a:t>
            </a:r>
            <a:r>
              <a:rPr lang="en-US" altLang="vi-VN" sz="3080" dirty="0"/>
              <a:t> W such that </a:t>
            </a:r>
          </a:p>
          <a:p>
            <a:pPr lvl="1"/>
            <a:r>
              <a:rPr lang="en-US" altLang="vi-VN" sz="2640" dirty="0"/>
              <a:t>For all </a:t>
            </a:r>
            <a:r>
              <a:rPr lang="en-US" altLang="vi-VN" sz="2640" i="1" dirty="0"/>
              <a:t>v</a:t>
            </a:r>
            <a:r>
              <a:rPr lang="en-US" altLang="vi-VN" sz="2640" dirty="0"/>
              <a:t>, </a:t>
            </a:r>
            <a:r>
              <a:rPr lang="en-US" altLang="vi-VN" sz="2640" i="1" dirty="0"/>
              <a:t>w</a:t>
            </a:r>
            <a:r>
              <a:rPr lang="en-US" altLang="vi-VN" sz="2640" dirty="0"/>
              <a:t> </a:t>
            </a:r>
            <a:r>
              <a:rPr lang="en-US" altLang="vi-VN" sz="2640" dirty="0">
                <a:latin typeface="Symbol" panose="05050102010706020507" pitchFamily="18" charset="2"/>
              </a:rPr>
              <a:t>Î</a:t>
            </a:r>
            <a:r>
              <a:rPr lang="en-US" altLang="vi-VN" sz="2640" dirty="0"/>
              <a:t> V: {</a:t>
            </a:r>
            <a:r>
              <a:rPr lang="en-US" altLang="vi-VN" sz="2640" i="1" dirty="0" err="1"/>
              <a:t>v,w</a:t>
            </a:r>
            <a:r>
              <a:rPr lang="en-US" altLang="vi-VN" sz="2640" dirty="0"/>
              <a:t>} </a:t>
            </a:r>
            <a:r>
              <a:rPr lang="en-US" altLang="vi-VN" sz="2640" dirty="0">
                <a:latin typeface="Symbol" panose="05050102010706020507" pitchFamily="18" charset="2"/>
              </a:rPr>
              <a:t>Î</a:t>
            </a:r>
            <a:r>
              <a:rPr lang="en-US" altLang="vi-VN" sz="2640" dirty="0"/>
              <a:t> E </a:t>
            </a:r>
            <a:r>
              <a:rPr lang="en-US" altLang="vi-VN" sz="2640" dirty="0">
                <a:latin typeface="Symbol" panose="05050102010706020507" pitchFamily="18" charset="2"/>
              </a:rPr>
              <a:t>Û</a:t>
            </a:r>
            <a:r>
              <a:rPr lang="en-US" altLang="vi-VN" sz="2640" dirty="0"/>
              <a:t> {f(</a:t>
            </a:r>
            <a:r>
              <a:rPr lang="en-US" altLang="vi-VN" sz="2640" i="1" dirty="0"/>
              <a:t>v</a:t>
            </a:r>
            <a:r>
              <a:rPr lang="en-US" altLang="vi-VN" sz="2640" dirty="0"/>
              <a:t>),f(</a:t>
            </a:r>
            <a:r>
              <a:rPr lang="en-US" altLang="vi-VN" sz="2640" i="1" dirty="0"/>
              <a:t>w</a:t>
            </a:r>
            <a:r>
              <a:rPr lang="en-US" altLang="vi-VN" sz="2640" dirty="0"/>
              <a:t>)} </a:t>
            </a:r>
            <a:r>
              <a:rPr lang="en-US" altLang="vi-VN" sz="2640" dirty="0">
                <a:latin typeface="Symbol" panose="05050102010706020507" pitchFamily="18" charset="2"/>
              </a:rPr>
              <a:t>Î</a:t>
            </a:r>
            <a:r>
              <a:rPr lang="en-US" altLang="vi-VN" sz="2640" dirty="0"/>
              <a:t> F </a:t>
            </a:r>
            <a:endParaRPr lang="nl-NL" altLang="vi-VN" sz="2640" dirty="0"/>
          </a:p>
          <a:p>
            <a:pPr lvl="1"/>
            <a:r>
              <a:rPr lang="en-US" altLang="vi-VN" sz="2640" dirty="0"/>
              <a:t>For all </a:t>
            </a:r>
            <a:r>
              <a:rPr lang="en-US" altLang="vi-VN" sz="2640" i="1" dirty="0"/>
              <a:t>v</a:t>
            </a:r>
            <a:r>
              <a:rPr lang="en-US" altLang="vi-VN" sz="2640" dirty="0"/>
              <a:t> </a:t>
            </a:r>
            <a:r>
              <a:rPr lang="en-US" altLang="vi-VN" sz="2640" dirty="0">
                <a:latin typeface="Symbol" panose="05050102010706020507" pitchFamily="18" charset="2"/>
              </a:rPr>
              <a:t>Î</a:t>
            </a:r>
            <a:r>
              <a:rPr lang="en-US" altLang="vi-VN" sz="2640" dirty="0"/>
              <a:t> V: </a:t>
            </a:r>
            <a:r>
              <a:rPr lang="en-US" altLang="vi-VN" sz="2640" i="1" dirty="0"/>
              <a:t>l</a:t>
            </a:r>
            <a:r>
              <a:rPr lang="en-US" altLang="vi-VN" sz="2640" dirty="0"/>
              <a:t>(</a:t>
            </a:r>
            <a:r>
              <a:rPr lang="en-US" altLang="vi-VN" sz="2640" i="1" dirty="0"/>
              <a:t>v</a:t>
            </a:r>
            <a:r>
              <a:rPr lang="en-US" altLang="vi-VN" sz="2640" dirty="0"/>
              <a:t>) = </a:t>
            </a:r>
            <a:r>
              <a:rPr lang="en-US" altLang="vi-VN" sz="2640" i="1" dirty="0"/>
              <a:t>l’</a:t>
            </a:r>
            <a:r>
              <a:rPr lang="en-US" altLang="vi-VN" sz="2640" dirty="0"/>
              <a:t>(f(</a:t>
            </a:r>
            <a:r>
              <a:rPr lang="en-US" altLang="vi-VN" sz="2640" i="1" dirty="0"/>
              <a:t>v</a:t>
            </a:r>
            <a:r>
              <a:rPr lang="en-US" altLang="vi-VN" sz="2640" dirty="0"/>
              <a:t>)).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55C30AB-87CE-48FB-8228-B4227F0336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2920" y="7228332"/>
            <a:ext cx="2313432" cy="276999"/>
          </a:xfrm>
        </p:spPr>
        <p:txBody>
          <a:bodyPr/>
          <a:lstStyle/>
          <a:p>
            <a:r>
              <a:rPr lang="nl-NL" altLang="vi-VN" dirty="0"/>
              <a:t>Graph Isomorphism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A95064C-4869-420E-982A-32349864B4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419856" y="7228332"/>
            <a:ext cx="3218688" cy="276999"/>
          </a:xfrm>
        </p:spPr>
        <p:txBody>
          <a:bodyPr/>
          <a:lstStyle/>
          <a:p>
            <a:fld id="{C68FE53C-63DB-4754-9089-C688EE76F665}" type="slidenum">
              <a:rPr lang="nl-NL" altLang="vi-VN"/>
              <a:pPr/>
              <a:t>103</a:t>
            </a:fld>
            <a:endParaRPr lang="nl-NL" altLang="vi-VN"/>
          </a:p>
        </p:txBody>
      </p:sp>
      <p:sp>
        <p:nvSpPr>
          <p:cNvPr id="327682" name="Rectangle 1026">
            <a:extLst>
              <a:ext uri="{FF2B5EF4-FFF2-40B4-BE49-F238E27FC236}">
                <a16:creationId xmlns:a16="http://schemas.microsoft.com/office/drawing/2014/main" id="{3270BEEB-B824-4EC4-B962-8C7DBBE403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9920" y="758175"/>
            <a:ext cx="8849360" cy="1846659"/>
          </a:xfrm>
        </p:spPr>
        <p:txBody>
          <a:bodyPr/>
          <a:lstStyle/>
          <a:p>
            <a:r>
              <a:rPr lang="en-US" altLang="vi-VN" dirty="0"/>
              <a:t>Complexity of graph isomorphism</a:t>
            </a:r>
            <a:endParaRPr lang="nl-NL" altLang="vi-VN" dirty="0"/>
          </a:p>
        </p:txBody>
      </p:sp>
      <p:sp>
        <p:nvSpPr>
          <p:cNvPr id="327683" name="Rectangle 1027">
            <a:extLst>
              <a:ext uri="{FF2B5EF4-FFF2-40B4-BE49-F238E27FC236}">
                <a16:creationId xmlns:a16="http://schemas.microsoft.com/office/drawing/2014/main" id="{76C650F6-F232-440F-B5F0-582EDEA39A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7876" y="2456205"/>
            <a:ext cx="7128509" cy="923330"/>
          </a:xfrm>
        </p:spPr>
        <p:txBody>
          <a:bodyPr/>
          <a:lstStyle/>
          <a:p>
            <a:r>
              <a:rPr lang="en-US" altLang="vi-VN" dirty="0"/>
              <a:t>Problem is in NP, but</a:t>
            </a:r>
          </a:p>
          <a:p>
            <a:pPr lvl="1"/>
            <a:r>
              <a:rPr lang="en-US" altLang="vi-VN" dirty="0"/>
              <a:t>No NP-completeness proof is known</a:t>
            </a:r>
          </a:p>
          <a:p>
            <a:pPr lvl="1"/>
            <a:r>
              <a:rPr lang="en-US" altLang="vi-VN" dirty="0"/>
              <a:t>No polynomial time algorithm is known</a:t>
            </a:r>
            <a:endParaRPr lang="nl-NL" altLang="vi-VN" dirty="0"/>
          </a:p>
        </p:txBody>
      </p:sp>
      <p:sp>
        <p:nvSpPr>
          <p:cNvPr id="327684" name="Oval 1028">
            <a:extLst>
              <a:ext uri="{FF2B5EF4-FFF2-40B4-BE49-F238E27FC236}">
                <a16:creationId xmlns:a16="http://schemas.microsoft.com/office/drawing/2014/main" id="{EB130298-E255-434F-8C52-AFA6F0834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220" y="4389120"/>
            <a:ext cx="5448300" cy="234696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7685" name="Text Box 1029">
            <a:extLst>
              <a:ext uri="{FF2B5EF4-FFF2-40B4-BE49-F238E27FC236}">
                <a16:creationId xmlns:a16="http://schemas.microsoft.com/office/drawing/2014/main" id="{EB4AC020-0282-4AF8-B4F9-37151C4CD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897881"/>
            <a:ext cx="458780" cy="32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vi-VN" sz="1540"/>
              <a:t>NP</a:t>
            </a:r>
            <a:endParaRPr lang="nl-NL" altLang="vi-VN" sz="1540"/>
          </a:p>
        </p:txBody>
      </p:sp>
      <p:sp>
        <p:nvSpPr>
          <p:cNvPr id="327686" name="Oval 1030">
            <a:extLst>
              <a:ext uri="{FF2B5EF4-FFF2-40B4-BE49-F238E27FC236}">
                <a16:creationId xmlns:a16="http://schemas.microsoft.com/office/drawing/2014/main" id="{35A81ABB-FB83-4927-B6BD-27CE66DE9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6620" y="4640580"/>
            <a:ext cx="2346960" cy="67056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vi-VN" sz="1540"/>
              <a:t>NP-complete</a:t>
            </a:r>
            <a:endParaRPr lang="nl-NL" altLang="vi-VN" sz="1540"/>
          </a:p>
        </p:txBody>
      </p:sp>
      <p:sp>
        <p:nvSpPr>
          <p:cNvPr id="327687" name="Oval 1031">
            <a:extLst>
              <a:ext uri="{FF2B5EF4-FFF2-40B4-BE49-F238E27FC236}">
                <a16:creationId xmlns:a16="http://schemas.microsoft.com/office/drawing/2014/main" id="{E5249BE3-FBA3-4DF7-8DCB-850D7D1FA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0440" y="5834380"/>
            <a:ext cx="1508760" cy="670560"/>
          </a:xfrm>
          <a:prstGeom prst="ellipse">
            <a:avLst/>
          </a:prstGeom>
          <a:solidFill>
            <a:srgbClr val="00FF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vi-VN" sz="1540"/>
              <a:t>P</a:t>
            </a:r>
            <a:endParaRPr lang="nl-NL" altLang="vi-VN" sz="1540"/>
          </a:p>
        </p:txBody>
      </p:sp>
      <p:sp>
        <p:nvSpPr>
          <p:cNvPr id="327688" name="Text Box 1032">
            <a:extLst>
              <a:ext uri="{FF2B5EF4-FFF2-40B4-BE49-F238E27FC236}">
                <a16:creationId xmlns:a16="http://schemas.microsoft.com/office/drawing/2014/main" id="{FACFB05E-F0E2-404F-BFFB-F697AF320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6161" y="4724401"/>
            <a:ext cx="1308371" cy="56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vi-VN" sz="1540" dirty="0"/>
              <a:t>Graph</a:t>
            </a:r>
          </a:p>
          <a:p>
            <a:r>
              <a:rPr lang="en-US" altLang="vi-VN" sz="1540" dirty="0"/>
              <a:t>isomorphism</a:t>
            </a:r>
            <a:endParaRPr lang="nl-NL" altLang="vi-VN" sz="1540" dirty="0"/>
          </a:p>
        </p:txBody>
      </p:sp>
      <p:sp>
        <p:nvSpPr>
          <p:cNvPr id="327689" name="Line 1033">
            <a:extLst>
              <a:ext uri="{FF2B5EF4-FFF2-40B4-BE49-F238E27FC236}">
                <a16:creationId xmlns:a16="http://schemas.microsoft.com/office/drawing/2014/main" id="{B38FB3D3-6163-4B80-AE8B-22BA85DA26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7400" y="5059680"/>
            <a:ext cx="1760220" cy="58674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7690" name="Text Box 1034">
            <a:extLst>
              <a:ext uri="{FF2B5EF4-FFF2-40B4-BE49-F238E27FC236}">
                <a16:creationId xmlns:a16="http://schemas.microsoft.com/office/drawing/2014/main" id="{55AF32A4-221E-4591-8DE6-2F9053F11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7" y="4382136"/>
            <a:ext cx="971741" cy="32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vi-VN" sz="1540"/>
              <a:t>If P </a:t>
            </a:r>
            <a:r>
              <a:rPr lang="en-US" altLang="vi-VN" sz="1540">
                <a:latin typeface="Symbol" panose="05050102010706020507" pitchFamily="18" charset="2"/>
              </a:rPr>
              <a:t>¹</a:t>
            </a:r>
            <a:r>
              <a:rPr lang="en-US" altLang="vi-VN" sz="1540"/>
              <a:t> NP</a:t>
            </a:r>
            <a:endParaRPr lang="nl-NL" altLang="vi-VN" sz="1540"/>
          </a:p>
        </p:txBody>
      </p:sp>
      <p:sp>
        <p:nvSpPr>
          <p:cNvPr id="327691" name="Text Box 1035">
            <a:extLst>
              <a:ext uri="{FF2B5EF4-FFF2-40B4-BE49-F238E27FC236}">
                <a16:creationId xmlns:a16="http://schemas.microsoft.com/office/drawing/2014/main" id="{BB1E0567-83D0-41DA-AB5C-178826AB5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0880" y="4556760"/>
            <a:ext cx="564578" cy="83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vi-VN" sz="4840" b="1"/>
              <a:t>?</a:t>
            </a:r>
            <a:endParaRPr lang="nl-NL" altLang="vi-VN" sz="4840" b="1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88A2FC0E-8ECD-41ED-96C7-2108670D1E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2920" y="7228332"/>
            <a:ext cx="2313432" cy="276999"/>
          </a:xfrm>
        </p:spPr>
        <p:txBody>
          <a:bodyPr/>
          <a:lstStyle/>
          <a:p>
            <a:r>
              <a:rPr lang="nl-NL" altLang="vi-VN"/>
              <a:t>Graph Isomorphism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8F66F82B-D778-4C31-B231-485EFB1422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419856" y="7228332"/>
            <a:ext cx="3218688" cy="276999"/>
          </a:xfrm>
        </p:spPr>
        <p:txBody>
          <a:bodyPr/>
          <a:lstStyle/>
          <a:p>
            <a:fld id="{7C771DE4-246A-42A8-A5DC-044AFC725516}" type="slidenum">
              <a:rPr lang="nl-NL" altLang="vi-VN"/>
              <a:pPr/>
              <a:t>104</a:t>
            </a:fld>
            <a:endParaRPr lang="nl-NL" altLang="vi-VN"/>
          </a:p>
        </p:txBody>
      </p:sp>
      <p:sp>
        <p:nvSpPr>
          <p:cNvPr id="329748" name="Line 20">
            <a:extLst>
              <a:ext uri="{FF2B5EF4-FFF2-40B4-BE49-F238E27FC236}">
                <a16:creationId xmlns:a16="http://schemas.microsoft.com/office/drawing/2014/main" id="{EE5C8867-41BE-40E5-9732-0538828637B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136380" y="5646420"/>
            <a:ext cx="167640" cy="9220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9746" name="Line 18">
            <a:extLst>
              <a:ext uri="{FF2B5EF4-FFF2-40B4-BE49-F238E27FC236}">
                <a16:creationId xmlns:a16="http://schemas.microsoft.com/office/drawing/2014/main" id="{0DA44397-6414-4150-BDFE-0EF190C3DD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65820" y="5646420"/>
            <a:ext cx="754380" cy="838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9745" name="Line 17">
            <a:extLst>
              <a:ext uri="{FF2B5EF4-FFF2-40B4-BE49-F238E27FC236}">
                <a16:creationId xmlns:a16="http://schemas.microsoft.com/office/drawing/2014/main" id="{4B61F9CF-F2D3-45E3-8EAE-423B80E244BF}"/>
              </a:ext>
            </a:extLst>
          </p:cNvPr>
          <p:cNvSpPr>
            <a:spLocks noChangeShapeType="1"/>
          </p:cNvSpPr>
          <p:nvPr/>
        </p:nvSpPr>
        <p:spPr bwMode="auto">
          <a:xfrm>
            <a:off x="8884920" y="4975860"/>
            <a:ext cx="50292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9737" name="Line 9">
            <a:extLst>
              <a:ext uri="{FF2B5EF4-FFF2-40B4-BE49-F238E27FC236}">
                <a16:creationId xmlns:a16="http://schemas.microsoft.com/office/drawing/2014/main" id="{18D8C107-4B70-492E-8722-615A5547F64B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5260" y="2796540"/>
            <a:ext cx="50292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9736" name="Line 8">
            <a:extLst>
              <a:ext uri="{FF2B5EF4-FFF2-40B4-BE49-F238E27FC236}">
                <a16:creationId xmlns:a16="http://schemas.microsoft.com/office/drawing/2014/main" id="{378866C3-A7F7-42C0-B5ED-5509BD1F3F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82000" y="2796540"/>
            <a:ext cx="502920" cy="9220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9735" name="Line 7">
            <a:extLst>
              <a:ext uri="{FF2B5EF4-FFF2-40B4-BE49-F238E27FC236}">
                <a16:creationId xmlns:a16="http://schemas.microsoft.com/office/drawing/2014/main" id="{AD43D4B5-64D5-4B3D-95D1-EEBC094D09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9080" y="2796540"/>
            <a:ext cx="9220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9730" name="Rectangle 2">
            <a:extLst>
              <a:ext uri="{FF2B5EF4-FFF2-40B4-BE49-F238E27FC236}">
                <a16:creationId xmlns:a16="http://schemas.microsoft.com/office/drawing/2014/main" id="{F6B08EC0-9FBD-4FCC-B1B6-35284833C1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18640" y="1127290"/>
            <a:ext cx="6647180" cy="615553"/>
          </a:xfrm>
        </p:spPr>
        <p:txBody>
          <a:bodyPr/>
          <a:lstStyle/>
          <a:p>
            <a:pPr algn="ctr"/>
            <a:r>
              <a:rPr lang="en-US" altLang="vi-VN" dirty="0"/>
              <a:t>Isomorphism-complete</a:t>
            </a:r>
            <a:endParaRPr lang="nl-NL" altLang="vi-VN" dirty="0"/>
          </a:p>
        </p:txBody>
      </p:sp>
      <p:sp>
        <p:nvSpPr>
          <p:cNvPr id="329731" name="Rectangle 3">
            <a:extLst>
              <a:ext uri="{FF2B5EF4-FFF2-40B4-BE49-F238E27FC236}">
                <a16:creationId xmlns:a16="http://schemas.microsoft.com/office/drawing/2014/main" id="{F0632DD9-E1EB-46F1-965E-B3CD8EE2AF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4380" y="2293620"/>
            <a:ext cx="6202680" cy="417434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vi-VN" sz="3080" dirty="0"/>
              <a:t>Problems are </a:t>
            </a:r>
            <a:r>
              <a:rPr lang="en-US" altLang="vi-VN" sz="3080" dirty="0">
                <a:solidFill>
                  <a:srgbClr val="FF0000"/>
                </a:solidFill>
              </a:rPr>
              <a:t>isomorphism-complete</a:t>
            </a:r>
            <a:r>
              <a:rPr lang="en-US" altLang="vi-VN" sz="3080" dirty="0"/>
              <a:t>, if they are `equally hard’ as graph isomorphism</a:t>
            </a:r>
          </a:p>
          <a:p>
            <a:pPr lvl="1">
              <a:lnSpc>
                <a:spcPct val="90000"/>
              </a:lnSpc>
            </a:pPr>
            <a:r>
              <a:rPr lang="en-US" altLang="vi-VN" sz="2640" dirty="0"/>
              <a:t>Isomorphism of bipartite graphs</a:t>
            </a:r>
          </a:p>
          <a:p>
            <a:pPr lvl="1">
              <a:lnSpc>
                <a:spcPct val="90000"/>
              </a:lnSpc>
            </a:pPr>
            <a:r>
              <a:rPr lang="en-US" altLang="vi-VN" sz="2640" dirty="0"/>
              <a:t>Isomorphism of labeled graphs</a:t>
            </a:r>
          </a:p>
          <a:p>
            <a:pPr lvl="1">
              <a:lnSpc>
                <a:spcPct val="90000"/>
              </a:lnSpc>
            </a:pPr>
            <a:r>
              <a:rPr lang="en-US" altLang="vi-VN" sz="2640" dirty="0">
                <a:solidFill>
                  <a:srgbClr val="FF0000"/>
                </a:solidFill>
              </a:rPr>
              <a:t>Automorphism</a:t>
            </a:r>
            <a:r>
              <a:rPr lang="en-US" altLang="vi-VN" sz="2640" dirty="0"/>
              <a:t> of graphs</a:t>
            </a:r>
          </a:p>
          <a:p>
            <a:pPr lvl="2">
              <a:lnSpc>
                <a:spcPct val="90000"/>
              </a:lnSpc>
            </a:pPr>
            <a:r>
              <a:rPr lang="en-US" altLang="vi-VN" sz="2200" dirty="0">
                <a:solidFill>
                  <a:schemeClr val="accent2"/>
                </a:solidFill>
              </a:rPr>
              <a:t>Given</a:t>
            </a:r>
            <a:r>
              <a:rPr lang="en-US" altLang="vi-VN" sz="2200" dirty="0"/>
              <a:t>: a graph G=(V,E)</a:t>
            </a:r>
          </a:p>
          <a:p>
            <a:pPr lvl="2">
              <a:lnSpc>
                <a:spcPct val="90000"/>
              </a:lnSpc>
            </a:pPr>
            <a:r>
              <a:rPr lang="en-US" altLang="vi-VN" sz="2200" dirty="0">
                <a:solidFill>
                  <a:schemeClr val="accent2"/>
                </a:solidFill>
              </a:rPr>
              <a:t>Question</a:t>
            </a:r>
            <a:r>
              <a:rPr lang="en-US" altLang="vi-VN" sz="2200" dirty="0"/>
              <a:t>: is there a non-trivial automorphism, i.e., a bijective function </a:t>
            </a:r>
            <a:r>
              <a:rPr lang="en-US" altLang="vi-VN" sz="2200" i="1" dirty="0"/>
              <a:t>f</a:t>
            </a:r>
            <a:r>
              <a:rPr lang="en-US" altLang="vi-VN" sz="2200" dirty="0"/>
              <a:t>: V </a:t>
            </a:r>
            <a:r>
              <a:rPr lang="en-US" altLang="vi-VN" sz="2200" dirty="0">
                <a:latin typeface="Symbol" panose="05050102010706020507" pitchFamily="18" charset="2"/>
              </a:rPr>
              <a:t>®</a:t>
            </a:r>
            <a:r>
              <a:rPr lang="en-US" altLang="vi-VN" sz="2200" dirty="0"/>
              <a:t> V, not the identity, with for all </a:t>
            </a:r>
            <a:r>
              <a:rPr lang="en-US" altLang="vi-VN" sz="2200" i="1" dirty="0" err="1"/>
              <a:t>v,w</a:t>
            </a:r>
            <a:r>
              <a:rPr lang="en-US" altLang="vi-VN" sz="2200" dirty="0" err="1">
                <a:latin typeface="Symbol" panose="05050102010706020507" pitchFamily="18" charset="2"/>
              </a:rPr>
              <a:t>Î</a:t>
            </a:r>
            <a:r>
              <a:rPr lang="en-US" altLang="vi-VN" sz="2200" dirty="0" err="1"/>
              <a:t>V</a:t>
            </a:r>
            <a:r>
              <a:rPr lang="en-US" altLang="vi-VN" sz="2200" dirty="0"/>
              <a:t>:</a:t>
            </a:r>
          </a:p>
          <a:p>
            <a:pPr lvl="3">
              <a:lnSpc>
                <a:spcPct val="90000"/>
              </a:lnSpc>
            </a:pPr>
            <a:r>
              <a:rPr lang="en-US" altLang="vi-VN" sz="1980" dirty="0"/>
              <a:t>{</a:t>
            </a:r>
            <a:r>
              <a:rPr lang="en-US" altLang="vi-VN" sz="1980" i="1" dirty="0" err="1"/>
              <a:t>v,w</a:t>
            </a:r>
            <a:r>
              <a:rPr lang="en-US" altLang="vi-VN" sz="1980" dirty="0"/>
              <a:t>} </a:t>
            </a:r>
            <a:r>
              <a:rPr lang="en-US" altLang="vi-VN" sz="1980" dirty="0">
                <a:latin typeface="Symbol" panose="05050102010706020507" pitchFamily="18" charset="2"/>
              </a:rPr>
              <a:t>Î</a:t>
            </a:r>
            <a:r>
              <a:rPr lang="en-US" altLang="vi-VN" sz="1980" dirty="0"/>
              <a:t> E, if and only if {f(</a:t>
            </a:r>
            <a:r>
              <a:rPr lang="en-US" altLang="vi-VN" sz="1980" i="1" dirty="0"/>
              <a:t>v</a:t>
            </a:r>
            <a:r>
              <a:rPr lang="en-US" altLang="vi-VN" sz="1980" dirty="0"/>
              <a:t>),f(</a:t>
            </a:r>
            <a:r>
              <a:rPr lang="en-US" altLang="vi-VN" sz="1980" i="1" dirty="0"/>
              <a:t>w</a:t>
            </a:r>
            <a:r>
              <a:rPr lang="en-US" altLang="vi-VN" sz="1980" dirty="0"/>
              <a:t>)} </a:t>
            </a:r>
            <a:r>
              <a:rPr lang="en-US" altLang="vi-VN" sz="1980" dirty="0">
                <a:latin typeface="Symbol" panose="05050102010706020507" pitchFamily="18" charset="2"/>
              </a:rPr>
              <a:t>Î</a:t>
            </a:r>
            <a:r>
              <a:rPr lang="en-US" altLang="vi-VN" sz="1980" dirty="0"/>
              <a:t> E.</a:t>
            </a:r>
            <a:endParaRPr lang="nl-NL" altLang="vi-VN" sz="1980" dirty="0"/>
          </a:p>
        </p:txBody>
      </p:sp>
      <p:sp>
        <p:nvSpPr>
          <p:cNvPr id="329732" name="Oval 4">
            <a:extLst>
              <a:ext uri="{FF2B5EF4-FFF2-40B4-BE49-F238E27FC236}">
                <a16:creationId xmlns:a16="http://schemas.microsoft.com/office/drawing/2014/main" id="{55863475-1818-4EC1-988E-8DDEF862C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620" y="2628900"/>
            <a:ext cx="502920" cy="4191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9733" name="Oval 5">
            <a:extLst>
              <a:ext uri="{FF2B5EF4-FFF2-40B4-BE49-F238E27FC236}">
                <a16:creationId xmlns:a16="http://schemas.microsoft.com/office/drawing/2014/main" id="{370B0264-9C5C-4EE0-8046-AFE8A467F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3460" y="2628900"/>
            <a:ext cx="502920" cy="4191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9734" name="Oval 6">
            <a:extLst>
              <a:ext uri="{FF2B5EF4-FFF2-40B4-BE49-F238E27FC236}">
                <a16:creationId xmlns:a16="http://schemas.microsoft.com/office/drawing/2014/main" id="{AD179A30-D691-4925-90A7-878652D94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0540" y="3467100"/>
            <a:ext cx="502920" cy="4191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9738" name="Line 10">
            <a:extLst>
              <a:ext uri="{FF2B5EF4-FFF2-40B4-BE49-F238E27FC236}">
                <a16:creationId xmlns:a16="http://schemas.microsoft.com/office/drawing/2014/main" id="{8DF2670E-3AC1-4A01-898E-476F2F27301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11440" y="4892040"/>
            <a:ext cx="50292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9739" name="Line 11">
            <a:extLst>
              <a:ext uri="{FF2B5EF4-FFF2-40B4-BE49-F238E27FC236}">
                <a16:creationId xmlns:a16="http://schemas.microsoft.com/office/drawing/2014/main" id="{8D053429-447D-4295-9EFC-B4511117BD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98180" y="4975860"/>
            <a:ext cx="50292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9740" name="Line 12">
            <a:extLst>
              <a:ext uri="{FF2B5EF4-FFF2-40B4-BE49-F238E27FC236}">
                <a16:creationId xmlns:a16="http://schemas.microsoft.com/office/drawing/2014/main" id="{1BE74C83-DE63-4CD2-BD5E-60B1CAA08709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5260" y="4892040"/>
            <a:ext cx="9220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9741" name="Oval 13">
            <a:extLst>
              <a:ext uri="{FF2B5EF4-FFF2-40B4-BE49-F238E27FC236}">
                <a16:creationId xmlns:a16="http://schemas.microsoft.com/office/drawing/2014/main" id="{D3A0A23A-F2EF-4ABA-A0A0-461B744CB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724400"/>
            <a:ext cx="502920" cy="4191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9742" name="Oval 14">
            <a:extLst>
              <a:ext uri="{FF2B5EF4-FFF2-40B4-BE49-F238E27FC236}">
                <a16:creationId xmlns:a16="http://schemas.microsoft.com/office/drawing/2014/main" id="{1267A4D4-1C30-479D-8ADA-2F99A14A0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640" y="4724400"/>
            <a:ext cx="502920" cy="4191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9743" name="Oval 15">
            <a:extLst>
              <a:ext uri="{FF2B5EF4-FFF2-40B4-BE49-F238E27FC236}">
                <a16:creationId xmlns:a16="http://schemas.microsoft.com/office/drawing/2014/main" id="{2B0D8F54-272D-4B0B-907B-52EE2460E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720" y="5562600"/>
            <a:ext cx="502920" cy="4191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9744" name="Oval 16">
            <a:extLst>
              <a:ext uri="{FF2B5EF4-FFF2-40B4-BE49-F238E27FC236}">
                <a16:creationId xmlns:a16="http://schemas.microsoft.com/office/drawing/2014/main" id="{87BB12C0-956A-48BD-9347-8BF6EB634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2560" y="5478780"/>
            <a:ext cx="502920" cy="4191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  <p:sp>
        <p:nvSpPr>
          <p:cNvPr id="329747" name="Oval 19">
            <a:extLst>
              <a:ext uri="{FF2B5EF4-FFF2-40B4-BE49-F238E27FC236}">
                <a16:creationId xmlns:a16="http://schemas.microsoft.com/office/drawing/2014/main" id="{E67A4AA6-1402-4D0F-A558-2730C35D1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4920" y="6316980"/>
            <a:ext cx="502920" cy="4191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vi-VN" sz="154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143CBB-9C2E-420F-8974-A4B305BDA3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2920" y="7228332"/>
            <a:ext cx="2313432" cy="276999"/>
          </a:xfrm>
        </p:spPr>
        <p:txBody>
          <a:bodyPr/>
          <a:lstStyle/>
          <a:p>
            <a:r>
              <a:rPr lang="nl-NL" altLang="vi-VN"/>
              <a:t>Graph Isomorphism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8A122-9E57-46B6-A882-F98E5457EF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419856" y="7228332"/>
            <a:ext cx="3218688" cy="276999"/>
          </a:xfrm>
        </p:spPr>
        <p:txBody>
          <a:bodyPr/>
          <a:lstStyle/>
          <a:p>
            <a:fld id="{3648007C-5763-4E1E-8CFA-876B1BFA9F4E}" type="slidenum">
              <a:rPr lang="nl-NL" altLang="vi-VN"/>
              <a:pPr/>
              <a:t>105</a:t>
            </a:fld>
            <a:endParaRPr lang="nl-NL" altLang="vi-VN"/>
          </a:p>
        </p:txBody>
      </p:sp>
      <p:sp>
        <p:nvSpPr>
          <p:cNvPr id="330754" name="Rectangle 2">
            <a:extLst>
              <a:ext uri="{FF2B5EF4-FFF2-40B4-BE49-F238E27FC236}">
                <a16:creationId xmlns:a16="http://schemas.microsoft.com/office/drawing/2014/main" id="{56902C23-FD7C-442E-9FF0-A0CEC08AB0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8129" y="1127290"/>
            <a:ext cx="7709095" cy="615553"/>
          </a:xfrm>
        </p:spPr>
        <p:txBody>
          <a:bodyPr/>
          <a:lstStyle/>
          <a:p>
            <a:pPr algn="ctr"/>
            <a:r>
              <a:rPr lang="en-US" altLang="vi-VN" dirty="0"/>
              <a:t>Special cases are easier</a:t>
            </a:r>
            <a:endParaRPr lang="nl-NL" altLang="vi-VN" dirty="0"/>
          </a:p>
        </p:txBody>
      </p:sp>
      <p:sp>
        <p:nvSpPr>
          <p:cNvPr id="330755" name="Rectangle 3">
            <a:extLst>
              <a:ext uri="{FF2B5EF4-FFF2-40B4-BE49-F238E27FC236}">
                <a16:creationId xmlns:a16="http://schemas.microsoft.com/office/drawing/2014/main" id="{567FC09F-F871-4C73-B877-628376CEC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7876" y="2456205"/>
            <a:ext cx="7128509" cy="2215991"/>
          </a:xfrm>
        </p:spPr>
        <p:txBody>
          <a:bodyPr/>
          <a:lstStyle/>
          <a:p>
            <a:r>
              <a:rPr lang="en-US" altLang="vi-VN" dirty="0"/>
              <a:t>Polynomial time algorithms for</a:t>
            </a:r>
          </a:p>
          <a:p>
            <a:pPr lvl="1"/>
            <a:r>
              <a:rPr lang="en-US" altLang="vi-VN" sz="3200" dirty="0"/>
              <a:t>Graphs of bounded degree</a:t>
            </a:r>
          </a:p>
          <a:p>
            <a:pPr lvl="1"/>
            <a:r>
              <a:rPr lang="en-US" altLang="vi-VN" sz="3200" dirty="0"/>
              <a:t>Planar graphs</a:t>
            </a:r>
          </a:p>
          <a:p>
            <a:pPr lvl="1"/>
            <a:r>
              <a:rPr lang="en-US" altLang="vi-VN" sz="3200" dirty="0"/>
              <a:t>Trees</a:t>
            </a:r>
          </a:p>
          <a:p>
            <a:r>
              <a:rPr lang="en-US" altLang="vi-VN" dirty="0"/>
              <a:t>Expected polynomial time for random graphs</a:t>
            </a:r>
            <a:endParaRPr lang="nl-NL" altLang="vi-VN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C5C070-DF61-4DDD-96EF-04111BFE4D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2920" y="7228332"/>
            <a:ext cx="2313432" cy="276999"/>
          </a:xfrm>
        </p:spPr>
        <p:txBody>
          <a:bodyPr/>
          <a:lstStyle/>
          <a:p>
            <a:r>
              <a:rPr lang="nl-NL" altLang="vi-VN"/>
              <a:t>Graph Isomorphism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80090-6A29-47AD-93A9-91CA311822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419856" y="7228332"/>
            <a:ext cx="3218688" cy="276999"/>
          </a:xfrm>
        </p:spPr>
        <p:txBody>
          <a:bodyPr/>
          <a:lstStyle/>
          <a:p>
            <a:fld id="{89E9B7E4-3998-41BA-8583-9DF3174236EF}" type="slidenum">
              <a:rPr lang="nl-NL" altLang="vi-VN"/>
              <a:pPr/>
              <a:t>106</a:t>
            </a:fld>
            <a:endParaRPr lang="nl-NL" altLang="vi-VN"/>
          </a:p>
        </p:txBody>
      </p:sp>
      <p:sp>
        <p:nvSpPr>
          <p:cNvPr id="352258" name="Rectangle 2">
            <a:extLst>
              <a:ext uri="{FF2B5EF4-FFF2-40B4-BE49-F238E27FC236}">
                <a16:creationId xmlns:a16="http://schemas.microsoft.com/office/drawing/2014/main" id="{C11F44F3-9662-4DA7-A129-3CCF89C0CD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5200" y="1127290"/>
            <a:ext cx="8605520" cy="1846659"/>
          </a:xfrm>
        </p:spPr>
        <p:txBody>
          <a:bodyPr/>
          <a:lstStyle/>
          <a:p>
            <a:r>
              <a:rPr lang="en-US" altLang="vi-VN" dirty="0"/>
              <a:t>An equivalence relation on vertices</a:t>
            </a:r>
          </a:p>
        </p:txBody>
      </p:sp>
      <p:sp>
        <p:nvSpPr>
          <p:cNvPr id="352259" name="Rectangle 3">
            <a:extLst>
              <a:ext uri="{FF2B5EF4-FFF2-40B4-BE49-F238E27FC236}">
                <a16:creationId xmlns:a16="http://schemas.microsoft.com/office/drawing/2014/main" id="{38875BDB-357E-48BF-8346-3DFF3003F7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97876" y="2456205"/>
            <a:ext cx="8272844" cy="2215991"/>
          </a:xfrm>
        </p:spPr>
        <p:txBody>
          <a:bodyPr/>
          <a:lstStyle/>
          <a:p>
            <a:r>
              <a:rPr lang="en-US" altLang="vi-VN" dirty="0"/>
              <a:t>Say </a:t>
            </a:r>
            <a:r>
              <a:rPr lang="en-US" altLang="vi-VN" i="1" dirty="0"/>
              <a:t>v ~ w</a:t>
            </a:r>
            <a:r>
              <a:rPr lang="en-US" altLang="vi-VN" dirty="0"/>
              <a:t>, if and only if there is an automorphism mapping </a:t>
            </a:r>
            <a:r>
              <a:rPr lang="en-US" altLang="vi-VN" i="1" dirty="0"/>
              <a:t>v</a:t>
            </a:r>
            <a:r>
              <a:rPr lang="en-US" altLang="vi-VN" dirty="0"/>
              <a:t> to </a:t>
            </a:r>
            <a:r>
              <a:rPr lang="en-US" altLang="vi-VN" i="1" dirty="0"/>
              <a:t>w</a:t>
            </a:r>
            <a:r>
              <a:rPr lang="en-US" altLang="vi-VN" dirty="0"/>
              <a:t>.</a:t>
            </a:r>
          </a:p>
          <a:p>
            <a:r>
              <a:rPr lang="en-US" altLang="vi-VN" dirty="0"/>
              <a:t>~ is an equivalence relation</a:t>
            </a:r>
          </a:p>
          <a:p>
            <a:r>
              <a:rPr lang="en-US" altLang="vi-VN" dirty="0"/>
              <a:t>Partitions the vertices in </a:t>
            </a:r>
            <a:r>
              <a:rPr lang="en-US" altLang="vi-VN" i="1" dirty="0"/>
              <a:t>automorphism classes</a:t>
            </a:r>
          </a:p>
          <a:p>
            <a:r>
              <a:rPr lang="en-US" altLang="vi-VN" dirty="0"/>
              <a:t>Tells on structure of graph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/>
          <p:nvPr/>
        </p:nvSpPr>
        <p:spPr>
          <a:xfrm>
            <a:off x="1468640" y="2527513"/>
            <a:ext cx="7028815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4.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directed graph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= (V, E) 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edges are ordered pairs of (not  necessarily distinct) vertices.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0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86" name="Google Shape;186;p10"/>
          <p:cNvSpPr txBox="1"/>
          <p:nvPr/>
        </p:nvSpPr>
        <p:spPr>
          <a:xfrm>
            <a:off x="2885960" y="1182153"/>
            <a:ext cx="42100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 Directed Graph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 txBox="1">
            <a:spLocks noGrp="1"/>
          </p:cNvSpPr>
          <p:nvPr>
            <p:ph type="title"/>
          </p:nvPr>
        </p:nvSpPr>
        <p:spPr>
          <a:xfrm>
            <a:off x="2867647" y="1127290"/>
            <a:ext cx="42100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 Directed Graph</a:t>
            </a:r>
            <a:endParaRPr/>
          </a:p>
        </p:txBody>
      </p:sp>
      <p:pic>
        <p:nvPicPr>
          <p:cNvPr id="192" name="Google Shape;19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3467" y="4123944"/>
            <a:ext cx="7175004" cy="193852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1"/>
          <p:cNvSpPr txBox="1"/>
          <p:nvPr/>
        </p:nvSpPr>
        <p:spPr>
          <a:xfrm>
            <a:off x="795019" y="4495291"/>
            <a:ext cx="1758314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1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95" name="Google Shape;195;p11"/>
          <p:cNvSpPr txBox="1"/>
          <p:nvPr/>
        </p:nvSpPr>
        <p:spPr>
          <a:xfrm>
            <a:off x="3538220" y="5562091"/>
            <a:ext cx="88519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Denver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1"/>
          <p:cNvSpPr txBox="1"/>
          <p:nvPr/>
        </p:nvSpPr>
        <p:spPr>
          <a:xfrm>
            <a:off x="947419" y="6247891"/>
            <a:ext cx="151447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Angeles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1"/>
          <p:cNvSpPr txBox="1"/>
          <p:nvPr/>
        </p:nvSpPr>
        <p:spPr>
          <a:xfrm>
            <a:off x="4650752" y="4294123"/>
            <a:ext cx="10255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1"/>
          <p:cNvSpPr txBox="1"/>
          <p:nvPr/>
        </p:nvSpPr>
        <p:spPr>
          <a:xfrm>
            <a:off x="6967232" y="5574271"/>
            <a:ext cx="14700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Washington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1"/>
          <p:cNvSpPr txBox="1"/>
          <p:nvPr/>
        </p:nvSpPr>
        <p:spPr>
          <a:xfrm>
            <a:off x="968781" y="2125764"/>
            <a:ext cx="8298815" cy="219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280162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SOME TELEPHONE LINES IN THE NETWORK  MAY OPERATE IN ONLY ONE DIRECTION 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195262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Those that operate in two directions are represented  by pairs of edges in opposite directions.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25110" marR="0" lvl="0" indent="0" algn="l" rtl="0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Detroit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5390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"/>
          <p:cNvSpPr txBox="1"/>
          <p:nvPr/>
        </p:nvSpPr>
        <p:spPr>
          <a:xfrm>
            <a:off x="993139" y="2679913"/>
            <a:ext cx="7969250" cy="207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5.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directed multigraph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= (V, E) 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edges are ordered pairs of (not  necessarily distinct) vertices, and in addition  there may be multiple edges.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2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06" name="Google Shape;206;p12"/>
          <p:cNvSpPr txBox="1">
            <a:spLocks noGrp="1"/>
          </p:cNvSpPr>
          <p:nvPr>
            <p:ph type="title"/>
          </p:nvPr>
        </p:nvSpPr>
        <p:spPr>
          <a:xfrm>
            <a:off x="2337295" y="1182141"/>
            <a:ext cx="530860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 Directed Multigraph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2319032" y="1127290"/>
            <a:ext cx="530860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 Directed Multigraph</a:t>
            </a:r>
            <a:endParaRPr/>
          </a:p>
        </p:txBody>
      </p:sp>
      <p:pic>
        <p:nvPicPr>
          <p:cNvPr id="212" name="Google Shape;21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747" y="4123944"/>
            <a:ext cx="7220724" cy="1938527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3"/>
          <p:cNvSpPr txBox="1"/>
          <p:nvPr/>
        </p:nvSpPr>
        <p:spPr>
          <a:xfrm>
            <a:off x="3538220" y="5562091"/>
            <a:ext cx="88519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Denver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3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15" name="Google Shape;215;p13"/>
          <p:cNvSpPr txBox="1"/>
          <p:nvPr/>
        </p:nvSpPr>
        <p:spPr>
          <a:xfrm>
            <a:off x="947419" y="6247891"/>
            <a:ext cx="151447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Angeles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3"/>
          <p:cNvSpPr txBox="1"/>
          <p:nvPr/>
        </p:nvSpPr>
        <p:spPr>
          <a:xfrm>
            <a:off x="6967232" y="5574283"/>
            <a:ext cx="14700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Washington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3"/>
          <p:cNvSpPr txBox="1"/>
          <p:nvPr/>
        </p:nvSpPr>
        <p:spPr>
          <a:xfrm>
            <a:off x="795019" y="2250744"/>
            <a:ext cx="8472170" cy="257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650" rIns="0" bIns="0" anchor="t" anchorCtr="0">
            <a:spAutoFit/>
          </a:bodyPr>
          <a:lstStyle/>
          <a:p>
            <a:pPr marL="2108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THERE MAY BE SEVERAL ONE-WAY LINES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0820" marR="218376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IN THE SAME DIRECTION FROM ONE COMPUTER  TO ANOTHER IN THE NETWORK.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991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Detroit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2790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68420" marR="0" lvl="0" indent="0" algn="l" rtl="0">
              <a:lnSpc>
                <a:spcPct val="994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d2ccb2fbe_0_0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Weighted Graph</a:t>
            </a:r>
            <a:endParaRPr/>
          </a:p>
        </p:txBody>
      </p:sp>
      <p:sp>
        <p:nvSpPr>
          <p:cNvPr id="223" name="Google Shape;223;g22d2ccb2fbe_0_0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990033"/>
                </a:solidFill>
              </a:rPr>
              <a:t>In a </a:t>
            </a:r>
            <a:r>
              <a:rPr lang="en-US" sz="2000">
                <a:solidFill>
                  <a:srgbClr val="FF3300"/>
                </a:solidFill>
              </a:rPr>
              <a:t>weighted graph</a:t>
            </a:r>
            <a:r>
              <a:rPr lang="en-US" sz="2000">
                <a:solidFill>
                  <a:srgbClr val="990033"/>
                </a:solidFill>
              </a:rPr>
              <a:t>, each edge has a </a:t>
            </a:r>
            <a:r>
              <a:rPr lang="en-US" sz="2000">
                <a:solidFill>
                  <a:srgbClr val="FF3300"/>
                </a:solidFill>
              </a:rPr>
              <a:t>weight </a:t>
            </a:r>
            <a:r>
              <a:rPr lang="en-US" sz="2000">
                <a:solidFill>
                  <a:srgbClr val="990033"/>
                </a:solidFill>
              </a:rPr>
              <a:t>or </a:t>
            </a:r>
            <a:r>
              <a:rPr lang="en-US" sz="2000">
                <a:solidFill>
                  <a:srgbClr val="FF3300"/>
                </a:solidFill>
              </a:rPr>
              <a:t>cost</a:t>
            </a:r>
            <a:endParaRPr sz="3000" b="0">
              <a:solidFill>
                <a:srgbClr val="FF33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1343"/>
              </a:buClr>
              <a:buSzPts val="2400"/>
              <a:buFont typeface="Noto Sans Symbols"/>
              <a:buChar char="▪"/>
            </a:pPr>
            <a:r>
              <a:rPr lang="en-US" sz="2000">
                <a:solidFill>
                  <a:srgbClr val="990033"/>
                </a:solidFill>
              </a:rPr>
              <a:t>Usually, the edge weights are nonnegative integers.</a:t>
            </a:r>
            <a:endParaRPr sz="2000">
              <a:solidFill>
                <a:srgbClr val="990033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1343"/>
              </a:buClr>
              <a:buSzPts val="2400"/>
              <a:buFont typeface="Noto Sans Symbols"/>
              <a:buChar char="▪"/>
            </a:pPr>
            <a:r>
              <a:rPr lang="en-US" sz="2000">
                <a:solidFill>
                  <a:srgbClr val="990033"/>
                </a:solidFill>
              </a:rPr>
              <a:t>Some graphs allow negative weights</a:t>
            </a:r>
            <a:endParaRPr/>
          </a:p>
        </p:txBody>
      </p:sp>
      <p:pic>
        <p:nvPicPr>
          <p:cNvPr id="224" name="Google Shape;224;g22d2ccb2fb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300" y="4349450"/>
            <a:ext cx="4203200" cy="29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2d2ccb2fb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5575" y="4349455"/>
            <a:ext cx="4318784" cy="304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"/>
          <p:cNvSpPr txBox="1"/>
          <p:nvPr/>
        </p:nvSpPr>
        <p:spPr>
          <a:xfrm>
            <a:off x="1087640" y="2523260"/>
            <a:ext cx="7800975" cy="331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6870" marR="27940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vertices, 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undirected  graph G are called </a:t>
            </a:r>
            <a:r>
              <a:rPr lang="en-US" sz="24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adjacent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(or </a:t>
            </a:r>
            <a:r>
              <a:rPr lang="en-US" sz="24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neighbors)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G, if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0" lvl="0" indent="0" algn="l" rtl="0">
              <a:lnSpc>
                <a:spcPct val="100000"/>
              </a:lnSpc>
              <a:spcBef>
                <a:spcPts val="100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u, v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 is an edge of G.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5080" lvl="0" indent="-259079" algn="just" rtl="0">
              <a:lnSpc>
                <a:spcPct val="120000"/>
              </a:lnSpc>
              <a:spcBef>
                <a:spcPts val="1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edge 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connecting 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called </a:t>
            </a:r>
            <a:r>
              <a:rPr lang="en-US" sz="24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incident with  vertices </a:t>
            </a:r>
            <a:r>
              <a:rPr lang="en-US" sz="2400" b="1" i="1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1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 is said to connect 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The  vertices 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called </a:t>
            </a:r>
            <a:r>
              <a:rPr lang="en-US" sz="24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endpoints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edge {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u, v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4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title"/>
          </p:nvPr>
        </p:nvSpPr>
        <p:spPr>
          <a:xfrm>
            <a:off x="1346619" y="1182141"/>
            <a:ext cx="729488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Adjacent Vertices (Neighbors)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5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pic>
        <p:nvPicPr>
          <p:cNvPr id="239" name="Google Shape;23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5419" y="4636008"/>
            <a:ext cx="2984004" cy="162763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5"/>
          <p:cNvSpPr txBox="1"/>
          <p:nvPr/>
        </p:nvSpPr>
        <p:spPr>
          <a:xfrm>
            <a:off x="1297939" y="2328163"/>
            <a:ext cx="6953250" cy="178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degree of a vertex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 undirected graph is the number of edges  incident with it, except that a loop at a vertex  contributes twice to the degree of that vertex.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5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42" name="Google Shape;242;p15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5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5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5"/>
          <p:cNvSpPr txBox="1"/>
          <p:nvPr/>
        </p:nvSpPr>
        <p:spPr>
          <a:xfrm>
            <a:off x="5025653" y="45836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5882128" y="45836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6967207" y="4748250"/>
            <a:ext cx="16433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619" y="6013703"/>
            <a:ext cx="240804" cy="24383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6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pic>
        <p:nvPicPr>
          <p:cNvPr id="256" name="Google Shape;25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5419" y="4636008"/>
            <a:ext cx="2984004" cy="1627632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6"/>
          <p:cNvSpPr txBox="1"/>
          <p:nvPr/>
        </p:nvSpPr>
        <p:spPr>
          <a:xfrm>
            <a:off x="1297939" y="2328163"/>
            <a:ext cx="6953250" cy="178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degree of a vertex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 undirected graph is the number of edges  incident with it, except that a loop at a vertex  contributes twice to the degree of that vertex.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6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59" name="Google Shape;259;p16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6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6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6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6"/>
          <p:cNvSpPr txBox="1"/>
          <p:nvPr/>
        </p:nvSpPr>
        <p:spPr>
          <a:xfrm>
            <a:off x="5025653" y="45836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6"/>
          <p:cNvSpPr txBox="1"/>
          <p:nvPr/>
        </p:nvSpPr>
        <p:spPr>
          <a:xfrm>
            <a:off x="5882128" y="45836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6967207" y="5891263"/>
            <a:ext cx="162813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17"/>
          <p:cNvGrpSpPr/>
          <p:nvPr/>
        </p:nvGrpSpPr>
        <p:grpSpPr>
          <a:xfrm>
            <a:off x="3075419" y="4636008"/>
            <a:ext cx="2984004" cy="1627632"/>
            <a:chOff x="3075419" y="4636008"/>
            <a:chExt cx="2984004" cy="1627632"/>
          </a:xfrm>
        </p:grpSpPr>
        <p:pic>
          <p:nvPicPr>
            <p:cNvPr id="271" name="Google Shape;271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75419" y="4636008"/>
              <a:ext cx="2984004" cy="1627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18619" y="6013703"/>
              <a:ext cx="240804" cy="2438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3" name="Google Shape;273;p17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7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75" name="Google Shape;275;p17"/>
          <p:cNvSpPr txBox="1"/>
          <p:nvPr/>
        </p:nvSpPr>
        <p:spPr>
          <a:xfrm>
            <a:off x="1145527" y="4748301"/>
            <a:ext cx="16421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7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sp>
        <p:nvSpPr>
          <p:cNvPr id="277" name="Google Shape;277;p17"/>
          <p:cNvSpPr txBox="1"/>
          <p:nvPr/>
        </p:nvSpPr>
        <p:spPr>
          <a:xfrm>
            <a:off x="1297901" y="2328176"/>
            <a:ext cx="6953250" cy="178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degree of a vertex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 undirected graph is the number of edges  incident with it, except that a loop at a vertex  contributes twice to the degree of that vertex.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7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7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7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7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7"/>
          <p:cNvSpPr txBox="1"/>
          <p:nvPr/>
        </p:nvSpPr>
        <p:spPr>
          <a:xfrm>
            <a:off x="5025653" y="45836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7"/>
          <p:cNvSpPr txBox="1"/>
          <p:nvPr/>
        </p:nvSpPr>
        <p:spPr>
          <a:xfrm>
            <a:off x="5882128" y="45836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"/>
          <p:cNvSpPr txBox="1"/>
          <p:nvPr/>
        </p:nvSpPr>
        <p:spPr>
          <a:xfrm>
            <a:off x="1163827" y="2451313"/>
            <a:ext cx="7386955" cy="207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8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simple graph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= (V, E) 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consists of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 nonempty set of </a:t>
            </a:r>
            <a:r>
              <a:rPr lang="en-US" sz="28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vertices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and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 set of unordered pairs of distinct  elements of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called </a:t>
            </a:r>
            <a:r>
              <a:rPr lang="en-US" sz="28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edges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title"/>
          </p:nvPr>
        </p:nvSpPr>
        <p:spPr>
          <a:xfrm>
            <a:off x="3324771" y="1182141"/>
            <a:ext cx="3332479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Simple Graph</a:t>
            </a:r>
            <a:endParaRPr/>
          </a:p>
        </p:txBody>
      </p:sp>
      <p:sp>
        <p:nvSpPr>
          <p:cNvPr id="55" name="Google Shape;55;p2"/>
          <p:cNvSpPr txBox="1"/>
          <p:nvPr/>
        </p:nvSpPr>
        <p:spPr>
          <a:xfrm>
            <a:off x="1238400" y="5429800"/>
            <a:ext cx="72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8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simple graph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an undirected graph.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619" y="6013703"/>
            <a:ext cx="240804" cy="24383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8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8"/>
          <p:cNvSpPr txBox="1"/>
          <p:nvPr/>
        </p:nvSpPr>
        <p:spPr>
          <a:xfrm>
            <a:off x="1145527" y="4748301"/>
            <a:ext cx="16421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8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pic>
        <p:nvPicPr>
          <p:cNvPr id="292" name="Google Shape;29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5419" y="4636008"/>
            <a:ext cx="2984004" cy="162763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8"/>
          <p:cNvSpPr txBox="1"/>
          <p:nvPr/>
        </p:nvSpPr>
        <p:spPr>
          <a:xfrm>
            <a:off x="1297901" y="2456205"/>
            <a:ext cx="6610350" cy="97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Find the degree of all the other vertices.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72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	deg</a:t>
            </a: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c )	deg</a:t>
            </a: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f )	deg</a:t>
            </a: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2400" b="1" i="1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8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95" name="Google Shape;295;p18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8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8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8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8"/>
          <p:cNvSpPr txBox="1"/>
          <p:nvPr/>
        </p:nvSpPr>
        <p:spPr>
          <a:xfrm>
            <a:off x="5025653" y="45836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8"/>
          <p:cNvSpPr txBox="1"/>
          <p:nvPr/>
        </p:nvSpPr>
        <p:spPr>
          <a:xfrm>
            <a:off x="5882128" y="45836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8"/>
          <p:cNvSpPr txBox="1"/>
          <p:nvPr/>
        </p:nvSpPr>
        <p:spPr>
          <a:xfrm>
            <a:off x="6967207" y="4748250"/>
            <a:ext cx="16433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8"/>
          <p:cNvSpPr txBox="1"/>
          <p:nvPr/>
        </p:nvSpPr>
        <p:spPr>
          <a:xfrm>
            <a:off x="6967194" y="5891250"/>
            <a:ext cx="162813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"/>
          <p:cNvSpPr txBox="1"/>
          <p:nvPr/>
        </p:nvSpPr>
        <p:spPr>
          <a:xfrm>
            <a:off x="1145527" y="4748301"/>
            <a:ext cx="16421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9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sp>
        <p:nvSpPr>
          <p:cNvPr id="312" name="Google Shape;312;p19"/>
          <p:cNvSpPr txBox="1"/>
          <p:nvPr/>
        </p:nvSpPr>
        <p:spPr>
          <a:xfrm>
            <a:off x="1297901" y="2456205"/>
            <a:ext cx="7128509" cy="97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Find the degree of all the other vertices.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72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= 2	deg</a:t>
            </a: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( c )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= 4	deg</a:t>
            </a: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( f )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= 3	deg</a:t>
            </a: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2400" b="1" i="1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4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9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FA31AE-8287-49C9-AAB1-616938FC2750}"/>
              </a:ext>
            </a:extLst>
          </p:cNvPr>
          <p:cNvGrpSpPr/>
          <p:nvPr/>
        </p:nvGrpSpPr>
        <p:grpSpPr>
          <a:xfrm>
            <a:off x="3074908" y="4583671"/>
            <a:ext cx="2987560" cy="2005990"/>
            <a:chOff x="3074908" y="4583671"/>
            <a:chExt cx="2987560" cy="2005990"/>
          </a:xfrm>
        </p:grpSpPr>
        <p:pic>
          <p:nvPicPr>
            <p:cNvPr id="307" name="Google Shape;307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18619" y="6013703"/>
              <a:ext cx="240804" cy="243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19"/>
            <p:cNvSpPr txBox="1"/>
            <p:nvPr/>
          </p:nvSpPr>
          <p:spPr>
            <a:xfrm>
              <a:off x="3074908" y="6260096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1" name="Google Shape;311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5419" y="4636008"/>
              <a:ext cx="2984004" cy="1627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19"/>
            <p:cNvSpPr txBox="1"/>
            <p:nvPr/>
          </p:nvSpPr>
          <p:spPr>
            <a:xfrm>
              <a:off x="3608320" y="4979923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9"/>
            <p:cNvSpPr txBox="1"/>
            <p:nvPr/>
          </p:nvSpPr>
          <p:spPr>
            <a:xfrm>
              <a:off x="4141720" y="6260071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9"/>
            <p:cNvSpPr txBox="1"/>
            <p:nvPr/>
          </p:nvSpPr>
          <p:spPr>
            <a:xfrm>
              <a:off x="5043928" y="6260071"/>
              <a:ext cx="109855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9"/>
            <p:cNvSpPr txBox="1"/>
            <p:nvPr/>
          </p:nvSpPr>
          <p:spPr>
            <a:xfrm>
              <a:off x="5805928" y="6260071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9"/>
            <p:cNvSpPr txBox="1"/>
            <p:nvPr/>
          </p:nvSpPr>
          <p:spPr>
            <a:xfrm>
              <a:off x="5025653" y="4583671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9"/>
            <p:cNvSpPr txBox="1"/>
            <p:nvPr/>
          </p:nvSpPr>
          <p:spPr>
            <a:xfrm>
              <a:off x="5882128" y="4583671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19"/>
          <p:cNvSpPr txBox="1"/>
          <p:nvPr/>
        </p:nvSpPr>
        <p:spPr>
          <a:xfrm>
            <a:off x="6967207" y="4748250"/>
            <a:ext cx="16433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9"/>
          <p:cNvSpPr txBox="1"/>
          <p:nvPr/>
        </p:nvSpPr>
        <p:spPr>
          <a:xfrm>
            <a:off x="6967194" y="5891250"/>
            <a:ext cx="162813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619" y="6013703"/>
            <a:ext cx="240804" cy="24383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0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1145527" y="4748301"/>
            <a:ext cx="16421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0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pic>
        <p:nvPicPr>
          <p:cNvPr id="330" name="Google Shape;33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5419" y="4636008"/>
            <a:ext cx="2984004" cy="162763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0"/>
          <p:cNvSpPr txBox="1"/>
          <p:nvPr/>
        </p:nvSpPr>
        <p:spPr>
          <a:xfrm>
            <a:off x="1297876" y="2456205"/>
            <a:ext cx="7128509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Find the degree of all the other vertices.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= 2	deg</a:t>
            </a: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( c )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= 4	deg</a:t>
            </a: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( f )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= 3	deg</a:t>
            </a: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2400" b="1" i="1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4 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of degrees = 2 + 4 + 3 + 4 + 6 + 1 + 0 = 20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0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33" name="Google Shape;333;p20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0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0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0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0"/>
          <p:cNvSpPr txBox="1"/>
          <p:nvPr/>
        </p:nvSpPr>
        <p:spPr>
          <a:xfrm>
            <a:off x="5025653" y="45836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0"/>
          <p:cNvSpPr txBox="1"/>
          <p:nvPr/>
        </p:nvSpPr>
        <p:spPr>
          <a:xfrm>
            <a:off x="5882128" y="45836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0"/>
          <p:cNvSpPr txBox="1"/>
          <p:nvPr/>
        </p:nvSpPr>
        <p:spPr>
          <a:xfrm>
            <a:off x="6967207" y="4748250"/>
            <a:ext cx="16433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0"/>
          <p:cNvSpPr txBox="1"/>
          <p:nvPr/>
        </p:nvSpPr>
        <p:spPr>
          <a:xfrm>
            <a:off x="6967194" y="5891250"/>
            <a:ext cx="162813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619" y="6013703"/>
            <a:ext cx="240804" cy="24383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1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1"/>
          <p:cNvSpPr txBox="1"/>
          <p:nvPr/>
        </p:nvSpPr>
        <p:spPr>
          <a:xfrm>
            <a:off x="1145527" y="4748301"/>
            <a:ext cx="16421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1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Degree of a vertex</a:t>
            </a:r>
            <a:endParaRPr dirty="0"/>
          </a:p>
        </p:txBody>
      </p:sp>
      <p:pic>
        <p:nvPicPr>
          <p:cNvPr id="349" name="Google Shape;34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5419" y="4636008"/>
            <a:ext cx="2984004" cy="162763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1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509" cy="214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Find the degree of all the other vertices.</a:t>
            </a:r>
            <a:endParaRPr dirty="0"/>
          </a:p>
          <a:p>
            <a:pPr marL="12700" marR="508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deg( </a:t>
            </a:r>
            <a:r>
              <a:rPr lang="en-US" i="1" dirty="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dirty="0"/>
              <a:t>) </a:t>
            </a:r>
            <a:r>
              <a:rPr lang="en-US"/>
              <a:t>= 2	deg</a:t>
            </a:r>
            <a:r>
              <a:rPr lang="en-US" dirty="0"/>
              <a:t>( c ) </a:t>
            </a:r>
            <a:r>
              <a:rPr lang="en-US"/>
              <a:t>= 4	deg</a:t>
            </a:r>
            <a:r>
              <a:rPr lang="en-US" dirty="0"/>
              <a:t>( f ) </a:t>
            </a:r>
            <a:r>
              <a:rPr lang="en-US"/>
              <a:t>= 3	deg</a:t>
            </a:r>
            <a:r>
              <a:rPr lang="en-US" dirty="0"/>
              <a:t>( </a:t>
            </a:r>
            <a:r>
              <a:rPr lang="en-US" i="1" dirty="0"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dirty="0"/>
              <a:t>) = 4  </a:t>
            </a:r>
            <a:r>
              <a:rPr lang="en-US" dirty="0">
                <a:solidFill>
                  <a:srgbClr val="000000"/>
                </a:solidFill>
              </a:rPr>
              <a:t>TOTAL of degrees = 2 + 4 + 3 + 4 + 6 + 1 + 0 = 20  </a:t>
            </a:r>
            <a:r>
              <a:rPr lang="en-US" dirty="0">
                <a:solidFill>
                  <a:srgbClr val="990033"/>
                </a:solidFill>
              </a:rPr>
              <a:t>TOTAL NUMBER OF EDGES = 10</a:t>
            </a:r>
            <a:endParaRPr dirty="0"/>
          </a:p>
        </p:txBody>
      </p:sp>
      <p:sp>
        <p:nvSpPr>
          <p:cNvPr id="351" name="Google Shape;351;p21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52" name="Google Shape;352;p21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1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1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1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1"/>
          <p:cNvSpPr txBox="1"/>
          <p:nvPr/>
        </p:nvSpPr>
        <p:spPr>
          <a:xfrm>
            <a:off x="5025653" y="4583671"/>
            <a:ext cx="10369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	d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1"/>
          <p:cNvSpPr txBox="1"/>
          <p:nvPr/>
        </p:nvSpPr>
        <p:spPr>
          <a:xfrm>
            <a:off x="6967207" y="4748250"/>
            <a:ext cx="16433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1"/>
          <p:cNvSpPr txBox="1"/>
          <p:nvPr/>
        </p:nvSpPr>
        <p:spPr>
          <a:xfrm>
            <a:off x="6967194" y="5891250"/>
            <a:ext cx="162813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99B2F3C-D1BC-4E7C-8B29-4A753A6F1B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D22419-80F6-418D-9124-6A7C3DB99AA2}"/>
              </a:ext>
            </a:extLst>
          </p:cNvPr>
          <p:cNvGrpSpPr/>
          <p:nvPr/>
        </p:nvGrpSpPr>
        <p:grpSpPr>
          <a:xfrm>
            <a:off x="3074908" y="4583671"/>
            <a:ext cx="2987560" cy="2005990"/>
            <a:chOff x="3074908" y="4583671"/>
            <a:chExt cx="2987560" cy="2005990"/>
          </a:xfrm>
        </p:grpSpPr>
        <p:pic>
          <p:nvPicPr>
            <p:cNvPr id="6" name="Google Shape;307;p19">
              <a:extLst>
                <a:ext uri="{FF2B5EF4-FFF2-40B4-BE49-F238E27FC236}">
                  <a16:creationId xmlns:a16="http://schemas.microsoft.com/office/drawing/2014/main" id="{3C774307-7B1C-454E-B589-EDA3FB92FCE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818619" y="6013703"/>
              <a:ext cx="240804" cy="243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308;p19">
              <a:extLst>
                <a:ext uri="{FF2B5EF4-FFF2-40B4-BE49-F238E27FC236}">
                  <a16:creationId xmlns:a16="http://schemas.microsoft.com/office/drawing/2014/main" id="{E51F50FD-7449-4BCF-BB3B-9C958FAB751E}"/>
                </a:ext>
              </a:extLst>
            </p:cNvPr>
            <p:cNvSpPr txBox="1"/>
            <p:nvPr/>
          </p:nvSpPr>
          <p:spPr>
            <a:xfrm>
              <a:off x="3074908" y="6260096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" name="Google Shape;311;p19">
              <a:extLst>
                <a:ext uri="{FF2B5EF4-FFF2-40B4-BE49-F238E27FC236}">
                  <a16:creationId xmlns:a16="http://schemas.microsoft.com/office/drawing/2014/main" id="{7299544E-DABE-45A1-9677-13D17759002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75419" y="4636008"/>
              <a:ext cx="2984004" cy="1627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314;p19">
              <a:extLst>
                <a:ext uri="{FF2B5EF4-FFF2-40B4-BE49-F238E27FC236}">
                  <a16:creationId xmlns:a16="http://schemas.microsoft.com/office/drawing/2014/main" id="{87C9D81B-047C-413A-A230-D8E0C61F9906}"/>
                </a:ext>
              </a:extLst>
            </p:cNvPr>
            <p:cNvSpPr txBox="1"/>
            <p:nvPr/>
          </p:nvSpPr>
          <p:spPr>
            <a:xfrm>
              <a:off x="3608320" y="4979923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315;p19">
              <a:extLst>
                <a:ext uri="{FF2B5EF4-FFF2-40B4-BE49-F238E27FC236}">
                  <a16:creationId xmlns:a16="http://schemas.microsoft.com/office/drawing/2014/main" id="{364AEFF6-57A3-4F42-BF88-93DE49C7E4F4}"/>
                </a:ext>
              </a:extLst>
            </p:cNvPr>
            <p:cNvSpPr txBox="1"/>
            <p:nvPr/>
          </p:nvSpPr>
          <p:spPr>
            <a:xfrm>
              <a:off x="4141720" y="6260071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316;p19">
              <a:extLst>
                <a:ext uri="{FF2B5EF4-FFF2-40B4-BE49-F238E27FC236}">
                  <a16:creationId xmlns:a16="http://schemas.microsoft.com/office/drawing/2014/main" id="{F5126F1E-AB42-4DC9-8A6D-261DEB4288CC}"/>
                </a:ext>
              </a:extLst>
            </p:cNvPr>
            <p:cNvSpPr txBox="1"/>
            <p:nvPr/>
          </p:nvSpPr>
          <p:spPr>
            <a:xfrm>
              <a:off x="5043928" y="6260071"/>
              <a:ext cx="109855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317;p19">
              <a:extLst>
                <a:ext uri="{FF2B5EF4-FFF2-40B4-BE49-F238E27FC236}">
                  <a16:creationId xmlns:a16="http://schemas.microsoft.com/office/drawing/2014/main" id="{7A3DA484-FA98-45BD-82B7-1074A5E1438F}"/>
                </a:ext>
              </a:extLst>
            </p:cNvPr>
            <p:cNvSpPr txBox="1"/>
            <p:nvPr/>
          </p:nvSpPr>
          <p:spPr>
            <a:xfrm>
              <a:off x="5805928" y="6260071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318;p19">
              <a:extLst>
                <a:ext uri="{FF2B5EF4-FFF2-40B4-BE49-F238E27FC236}">
                  <a16:creationId xmlns:a16="http://schemas.microsoft.com/office/drawing/2014/main" id="{2E2CD2C2-A124-4604-9C27-09677F81E305}"/>
                </a:ext>
              </a:extLst>
            </p:cNvPr>
            <p:cNvSpPr txBox="1"/>
            <p:nvPr/>
          </p:nvSpPr>
          <p:spPr>
            <a:xfrm>
              <a:off x="5025653" y="4583671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319;p19">
              <a:extLst>
                <a:ext uri="{FF2B5EF4-FFF2-40B4-BE49-F238E27FC236}">
                  <a16:creationId xmlns:a16="http://schemas.microsoft.com/office/drawing/2014/main" id="{08F34C94-0323-41AE-89BD-457B055028D0}"/>
                </a:ext>
              </a:extLst>
            </p:cNvPr>
            <p:cNvSpPr txBox="1"/>
            <p:nvPr/>
          </p:nvSpPr>
          <p:spPr>
            <a:xfrm>
              <a:off x="5882128" y="4583671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436DB2E3-4931-4A6F-8578-D8D1BCF53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122" y="660217"/>
            <a:ext cx="8751061" cy="512444"/>
          </a:xfrm>
        </p:spPr>
        <p:txBody>
          <a:bodyPr/>
          <a:lstStyle/>
          <a:p>
            <a:endParaRPr lang="vi-VN"/>
          </a:p>
        </p:txBody>
      </p:sp>
      <p:sp>
        <p:nvSpPr>
          <p:cNvPr id="19" name="Google Shape;348;p21">
            <a:extLst>
              <a:ext uri="{FF2B5EF4-FFF2-40B4-BE49-F238E27FC236}">
                <a16:creationId xmlns:a16="http://schemas.microsoft.com/office/drawing/2014/main" id="{AFFE0A8E-5EB7-4C56-94C3-1349F4D0628D}"/>
              </a:ext>
            </a:extLst>
          </p:cNvPr>
          <p:cNvSpPr txBox="1">
            <a:spLocks noGrp="1"/>
          </p:cNvSpPr>
          <p:nvPr/>
        </p:nvSpPr>
        <p:spPr>
          <a:xfrm>
            <a:off x="2663744" y="1158621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A40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Degree of a vertex</a:t>
            </a:r>
            <a:endParaRPr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45E10F-F04C-44BD-9AB8-9CB75C82A4E5}"/>
              </a:ext>
            </a:extLst>
          </p:cNvPr>
          <p:cNvSpPr txBox="1"/>
          <p:nvPr/>
        </p:nvSpPr>
        <p:spPr>
          <a:xfrm>
            <a:off x="1274060" y="2364375"/>
            <a:ext cx="73721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An </a:t>
            </a:r>
            <a:r>
              <a:rPr lang="en-US" sz="2400" b="1" dirty="0">
                <a:solidFill>
                  <a:schemeClr val="accent2"/>
                </a:solidFill>
              </a:rPr>
              <a:t>isolated vertex </a:t>
            </a:r>
            <a:r>
              <a:rPr lang="en-US" sz="2400" b="1" dirty="0"/>
              <a:t>is a vertex of a graph that has no edges, a vertex with degree zero.</a:t>
            </a:r>
            <a:endParaRPr lang="vi-VN" sz="2400" b="1" dirty="0"/>
          </a:p>
        </p:txBody>
      </p:sp>
    </p:spTree>
    <p:extLst>
      <p:ext uri="{BB962C8B-B14F-4D97-AF65-F5344CB8AC3E}">
        <p14:creationId xmlns:p14="http://schemas.microsoft.com/office/powerpoint/2010/main" val="4153650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 txBox="1"/>
          <p:nvPr/>
        </p:nvSpPr>
        <p:spPr>
          <a:xfrm>
            <a:off x="1450238" y="2274541"/>
            <a:ext cx="7190740" cy="4403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Theorem 1.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V, E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be an undirected  graph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edges.	Then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149860" lvl="0" indent="0" algn="ctr" rtl="0">
              <a:lnSpc>
                <a:spcPct val="100000"/>
              </a:lnSpc>
              <a:spcBef>
                <a:spcPts val="269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9900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800" b="0" i="0" u="none" strike="noStrike" cap="none" dirty="0">
                <a:solidFill>
                  <a:srgbClr val="9900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8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800" b="1" i="1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)	=	2 </a:t>
            </a:r>
            <a:r>
              <a:rPr lang="en-US" sz="2800" b="1" i="1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99285" marR="0" lvl="0" indent="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0" i="0" u="none" strike="noStrike" cap="none" dirty="0">
                <a:solidFill>
                  <a:srgbClr val="9900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ε</a:t>
            </a:r>
            <a:r>
              <a:rPr lang="en-US" sz="2800" b="0" i="0" u="none" strike="noStrike" cap="none" dirty="0">
                <a:solidFill>
                  <a:srgbClr val="9900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i="1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662940" lvl="0" indent="-344805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“The sum of the degrees over all the vertices  equals twice the number of edges.”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338455" lvl="0" indent="-344805" algn="l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NOTE:	This applies even if multiple edges and loops are  present.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2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65" name="Google Shape;365;p22"/>
          <p:cNvSpPr txBox="1">
            <a:spLocks noGrp="1"/>
          </p:cNvSpPr>
          <p:nvPr>
            <p:ph type="title"/>
          </p:nvPr>
        </p:nvSpPr>
        <p:spPr>
          <a:xfrm>
            <a:off x="2236609" y="1182141"/>
            <a:ext cx="551434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990033"/>
                </a:solidFill>
              </a:rPr>
              <a:t>Handshaking Theorem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 txBox="1"/>
          <p:nvPr/>
        </p:nvSpPr>
        <p:spPr>
          <a:xfrm>
            <a:off x="1450238" y="2274541"/>
            <a:ext cx="7918614" cy="281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V, E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be an directed  graph 	Then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149860" lvl="0" indent="0" algn="ctr" rtl="0">
              <a:lnSpc>
                <a:spcPct val="100000"/>
              </a:lnSpc>
              <a:spcBef>
                <a:spcPts val="269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9900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8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</a:t>
            </a:r>
            <a:r>
              <a:rPr lang="en-US" sz="2800" b="1" baseline="30000" dirty="0">
                <a:solidFill>
                  <a:srgbClr val="990033"/>
                </a:solidFill>
              </a:rPr>
              <a:t>-</a:t>
            </a:r>
            <a:r>
              <a:rPr lang="en-US" sz="28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2800" b="1" i="1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)	= </a:t>
            </a:r>
            <a:r>
              <a:rPr lang="en-US" sz="2800" b="0" i="0" u="none" strike="noStrike" cap="none" dirty="0">
                <a:solidFill>
                  <a:srgbClr val="9900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8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</a:t>
            </a:r>
            <a:r>
              <a:rPr lang="en-US" sz="2800" b="1" i="0" u="none" strike="noStrike" cap="none" baseline="30000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-US" sz="28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2800" b="1" i="1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2800" b="1" dirty="0">
                <a:solidFill>
                  <a:srgbClr val="990033"/>
                </a:solidFill>
              </a:rPr>
              <a:t>=</a:t>
            </a:r>
            <a:r>
              <a:rPr lang="en-US" sz="28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 |</a:t>
            </a:r>
            <a:r>
              <a:rPr lang="en-US" sz="2800" b="1" i="1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E|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99285" marR="0" lvl="0" indent="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0" i="0" u="none" strike="noStrike" cap="none" dirty="0">
                <a:solidFill>
                  <a:srgbClr val="9900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ε</a:t>
            </a:r>
            <a:r>
              <a:rPr lang="en-US" sz="2800" b="0" i="0" u="none" strike="noStrike" cap="none" dirty="0">
                <a:solidFill>
                  <a:srgbClr val="9900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i="1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662940" lvl="0" indent="-344805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“The sum of the in-degrees of all vertices is equal to the sum of the out-degrees of all vertices.”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2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65" name="Google Shape;365;p22"/>
          <p:cNvSpPr txBox="1">
            <a:spLocks noGrp="1"/>
          </p:cNvSpPr>
          <p:nvPr>
            <p:ph type="title"/>
          </p:nvPr>
        </p:nvSpPr>
        <p:spPr>
          <a:xfrm>
            <a:off x="2236609" y="1182141"/>
            <a:ext cx="551434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990033"/>
                </a:solidFill>
              </a:rPr>
              <a:t>Handshaking Theorem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1144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"/>
          <p:cNvSpPr txBox="1">
            <a:spLocks noGrp="1"/>
          </p:cNvSpPr>
          <p:nvPr>
            <p:ph type="title"/>
          </p:nvPr>
        </p:nvSpPr>
        <p:spPr>
          <a:xfrm>
            <a:off x="2870707" y="599947"/>
            <a:ext cx="424497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>
                <a:solidFill>
                  <a:srgbClr val="003366"/>
                </a:solidFill>
              </a:rPr>
              <a:t>Graph Terminology</a:t>
            </a:r>
            <a:endParaRPr sz="3600" dirty="0"/>
          </a:p>
        </p:txBody>
      </p:sp>
      <p:sp>
        <p:nvSpPr>
          <p:cNvPr id="371" name="Google Shape;371;p23"/>
          <p:cNvSpPr txBox="1"/>
          <p:nvPr/>
        </p:nvSpPr>
        <p:spPr>
          <a:xfrm>
            <a:off x="1196339" y="6827984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23"/>
          <p:cNvSpPr txBox="1"/>
          <p:nvPr/>
        </p:nvSpPr>
        <p:spPr>
          <a:xfrm>
            <a:off x="688263" y="2309876"/>
            <a:ext cx="8595360" cy="875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5080" lvl="0" indent="-127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 edges are there in a graph with  10 vertices, each of degree 6?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295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"/>
          <p:cNvSpPr txBox="1">
            <a:spLocks noGrp="1"/>
          </p:cNvSpPr>
          <p:nvPr>
            <p:ph type="title"/>
          </p:nvPr>
        </p:nvSpPr>
        <p:spPr>
          <a:xfrm>
            <a:off x="2870707" y="599947"/>
            <a:ext cx="424497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dirty="0">
                <a:solidFill>
                  <a:srgbClr val="003366"/>
                </a:solidFill>
              </a:rPr>
              <a:t>Graph Terminology</a:t>
            </a:r>
            <a:endParaRPr sz="3600" dirty="0"/>
          </a:p>
        </p:txBody>
      </p:sp>
      <p:sp>
        <p:nvSpPr>
          <p:cNvPr id="371" name="Google Shape;371;p23"/>
          <p:cNvSpPr txBox="1"/>
          <p:nvPr/>
        </p:nvSpPr>
        <p:spPr>
          <a:xfrm>
            <a:off x="1196339" y="6827984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2" name="Google Shape;372;p23"/>
          <p:cNvSpPr txBox="1"/>
          <p:nvPr/>
        </p:nvSpPr>
        <p:spPr>
          <a:xfrm>
            <a:off x="688263" y="2309876"/>
            <a:ext cx="8595360" cy="233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5080" lvl="0" indent="-127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 edges are there in a graph with  10 vertices, each of degree 6?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240665" lvl="0" indent="-12700" algn="just" rtl="0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r>
              <a:rPr lang="en-US" sz="2800" b="1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sum of the degrees of the vertices is  6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⋅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= 60. According to the Handshaking Theorem, it  follows that 2e = 60, so there are 30 edges.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"/>
          <p:cNvSpPr txBox="1">
            <a:spLocks noGrp="1"/>
          </p:cNvSpPr>
          <p:nvPr>
            <p:ph type="title"/>
          </p:nvPr>
        </p:nvSpPr>
        <p:spPr>
          <a:xfrm>
            <a:off x="2870707" y="599947"/>
            <a:ext cx="424497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3366"/>
                </a:solidFill>
              </a:rPr>
              <a:t>Graph Terminology</a:t>
            </a:r>
            <a:endParaRPr sz="3600"/>
          </a:p>
        </p:txBody>
      </p:sp>
      <p:sp>
        <p:nvSpPr>
          <p:cNvPr id="378" name="Google Shape;378;p24"/>
          <p:cNvSpPr txBox="1"/>
          <p:nvPr/>
        </p:nvSpPr>
        <p:spPr>
          <a:xfrm>
            <a:off x="1196339" y="6827984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24"/>
          <p:cNvSpPr txBox="1"/>
          <p:nvPr/>
        </p:nvSpPr>
        <p:spPr>
          <a:xfrm>
            <a:off x="751624" y="1197356"/>
            <a:ext cx="8530590" cy="1629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R="17780" lvl="0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2000"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Prove that an undirected graph has an even number of vertices  of odd degree.</a:t>
            </a:r>
          </a:p>
          <a:p>
            <a:pPr marL="25400" marR="36830" lvl="0" indent="-25400" algn="l" rtl="0">
              <a:lnSpc>
                <a:spcPct val="108928"/>
              </a:lnSpc>
              <a:spcBef>
                <a:spcPts val="133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endParaRPr lang="en-US"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4"/>
          <p:cNvSpPr txBox="1"/>
          <p:nvPr/>
        </p:nvSpPr>
        <p:spPr>
          <a:xfrm>
            <a:off x="764324" y="6320929"/>
            <a:ext cx="226060" cy="347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669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●</a:t>
            </a:r>
            <a:endParaRPr sz="21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d2ccb2fbe_0_23"/>
          <p:cNvSpPr txBox="1">
            <a:spLocks noGrp="1"/>
          </p:cNvSpPr>
          <p:nvPr>
            <p:ph type="title"/>
          </p:nvPr>
        </p:nvSpPr>
        <p:spPr>
          <a:xfrm>
            <a:off x="2809525" y="1127300"/>
            <a:ext cx="45984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Undirected graphs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" name="Google Shape;61;g22d2ccb2fbe_0_23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 dirty="0">
                <a:solidFill>
                  <a:srgbClr val="000000"/>
                </a:solidFill>
              </a:rPr>
              <a:t>In </a:t>
            </a:r>
            <a:r>
              <a:rPr lang="en-US" sz="2800" dirty="0">
                <a:solidFill>
                  <a:srgbClr val="CC0000"/>
                </a:solidFill>
              </a:rPr>
              <a:t>undirected graphs</a:t>
            </a:r>
            <a:r>
              <a:rPr lang="en-US" sz="2800" dirty="0">
                <a:solidFill>
                  <a:srgbClr val="000000"/>
                </a:solidFill>
              </a:rPr>
              <a:t>, edges have no specific direction. Edges are always "two-way"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4"/>
          <p:cNvSpPr txBox="1">
            <a:spLocks noGrp="1"/>
          </p:cNvSpPr>
          <p:nvPr>
            <p:ph type="title"/>
          </p:nvPr>
        </p:nvSpPr>
        <p:spPr>
          <a:xfrm>
            <a:off x="2870707" y="599947"/>
            <a:ext cx="424497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3366"/>
                </a:solidFill>
              </a:rPr>
              <a:t>Graph Terminology</a:t>
            </a:r>
            <a:endParaRPr sz="3600"/>
          </a:p>
        </p:txBody>
      </p:sp>
      <p:sp>
        <p:nvSpPr>
          <p:cNvPr id="378" name="Google Shape;378;p24"/>
          <p:cNvSpPr txBox="1"/>
          <p:nvPr/>
        </p:nvSpPr>
        <p:spPr>
          <a:xfrm>
            <a:off x="1196339" y="6827984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24"/>
          <p:cNvSpPr txBox="1"/>
          <p:nvPr/>
        </p:nvSpPr>
        <p:spPr>
          <a:xfrm>
            <a:off x="751624" y="1197356"/>
            <a:ext cx="8530590" cy="493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25400" marR="17780" lvl="0" indent="-25400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undirected graph has an even number of vertices  of odd degree.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" marR="36830" lvl="0" indent="-25400" algn="l" rtl="0">
              <a:lnSpc>
                <a:spcPct val="108928"/>
              </a:lnSpc>
              <a:spcBef>
                <a:spcPts val="133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V1 and V2 be the set of vertices of even and odd  degrees, respectively (Thus V1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∩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V2 =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∅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V1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0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∪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V2 = V).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6059" marR="0" lvl="0" indent="-201295" algn="l" rtl="0">
              <a:lnSpc>
                <a:spcPct val="100000"/>
              </a:lnSpc>
              <a:spcBef>
                <a:spcPts val="98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by Handshaking theorem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55955" marR="0" lvl="1" indent="-201295" algn="l" rtl="0">
              <a:lnSpc>
                <a:spcPct val="100000"/>
              </a:lnSpc>
              <a:spcBef>
                <a:spcPts val="1035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2|E| =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deg(v) =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deg(v) +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V2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deg(v)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6059" marR="0" lvl="0" indent="-201295" algn="l" rtl="0">
              <a:lnSpc>
                <a:spcPct val="100000"/>
              </a:lnSpc>
              <a:spcBef>
                <a:spcPts val="1005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Since both 2|E| and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deg(v) are even,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6059" marR="0" lvl="0" indent="-201295" algn="l" rtl="0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V2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deg(v) must be even.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6059" marR="0" lvl="0" indent="-201295" algn="l" rtl="0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Since deg(v) if odd for all v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V2, |V2| must be even.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4"/>
          <p:cNvSpPr txBox="1"/>
          <p:nvPr/>
        </p:nvSpPr>
        <p:spPr>
          <a:xfrm>
            <a:off x="764324" y="6320929"/>
            <a:ext cx="226060" cy="347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669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●</a:t>
            </a:r>
            <a:endParaRPr sz="21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81" name="Google Shape;381;p24"/>
          <p:cNvSpPr txBox="1"/>
          <p:nvPr/>
        </p:nvSpPr>
        <p:spPr>
          <a:xfrm>
            <a:off x="7658887" y="6232550"/>
            <a:ext cx="79819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QED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93373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2d2ccb2fbe_0_33"/>
          <p:cNvSpPr txBox="1">
            <a:spLocks noGrp="1"/>
          </p:cNvSpPr>
          <p:nvPr>
            <p:ph type="title"/>
          </p:nvPr>
        </p:nvSpPr>
        <p:spPr>
          <a:xfrm>
            <a:off x="1982200" y="1127300"/>
            <a:ext cx="5663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Graph Representations</a:t>
            </a:r>
            <a:endParaRPr>
              <a:solidFill>
                <a:srgbClr val="003366"/>
              </a:solidFill>
            </a:endParaRPr>
          </a:p>
        </p:txBody>
      </p:sp>
      <p:sp>
        <p:nvSpPr>
          <p:cNvPr id="387" name="Google Shape;387;g22d2ccb2fbe_0_33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4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0000"/>
                </a:solidFill>
              </a:rPr>
              <a:t>Which data structure is "best" can depend on:</a:t>
            </a: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 dirty="0">
                <a:solidFill>
                  <a:srgbClr val="000000"/>
                </a:solidFill>
              </a:rPr>
              <a:t>properties of the graph (e.g., dense versus sparse)</a:t>
            </a: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 dirty="0">
                <a:solidFill>
                  <a:srgbClr val="000000"/>
                </a:solidFill>
              </a:rPr>
              <a:t>the common queries about the graph ("is (u ,v) an edge?" vs "what are the neighbors of node u?")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0000"/>
                </a:solidFill>
              </a:rPr>
              <a:t>Two representations: </a:t>
            </a:r>
            <a:r>
              <a:rPr lang="en-US" dirty="0">
                <a:solidFill>
                  <a:srgbClr val="CC0000"/>
                </a:solidFill>
              </a:rPr>
              <a:t>Adjacency Matrix and Adjacency List</a:t>
            </a:r>
            <a:endParaRPr dirty="0">
              <a:solidFill>
                <a:srgbClr val="CC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 dirty="0">
                <a:solidFill>
                  <a:srgbClr val="000000"/>
                </a:solidFill>
              </a:rPr>
              <a:t>Different trade-offs, particularly time versus space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2d2ccb2fbe_0_342"/>
          <p:cNvSpPr txBox="1"/>
          <p:nvPr/>
        </p:nvSpPr>
        <p:spPr>
          <a:xfrm>
            <a:off x="1272476" y="2197125"/>
            <a:ext cx="7658164" cy="1564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304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simple graph 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with n vertices  can be represented by its adjacency matrix,  A, where entry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400" b="1" i="1" u="none" strike="noStrike" cap="none" baseline="-250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ij</a:t>
            </a:r>
            <a:r>
              <a:rPr lang="en-US" sz="2400" b="1" i="1" u="none" strike="noStrike" cap="none" baseline="-250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row </a:t>
            </a:r>
            <a:r>
              <a:rPr lang="en-US" sz="2400" b="1" i="1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column 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22d2ccb2fbe_0_342"/>
          <p:cNvSpPr txBox="1"/>
          <p:nvPr/>
        </p:nvSpPr>
        <p:spPr>
          <a:xfrm>
            <a:off x="2971228" y="4419104"/>
            <a:ext cx="195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22d2ccb2fbe_0_342"/>
          <p:cNvSpPr txBox="1"/>
          <p:nvPr/>
        </p:nvSpPr>
        <p:spPr>
          <a:xfrm>
            <a:off x="3788905" y="4419104"/>
            <a:ext cx="39249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if	{ </a:t>
            </a:r>
            <a:r>
              <a:rPr lang="en-US" sz="2400" b="1" i="1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1" u="none" strike="noStrike" cap="none" baseline="-25000" dirty="0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1" i="1" u="none" strike="noStrike" cap="none" dirty="0" err="1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1" u="none" strike="noStrike" cap="none" baseline="-25000" dirty="0" err="1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sz="2400" b="1" i="1" u="none" strike="noStrike" cap="none" baseline="-25000" dirty="0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} is an edge in G,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22d2ccb2fbe_0_342"/>
          <p:cNvSpPr txBox="1"/>
          <p:nvPr/>
        </p:nvSpPr>
        <p:spPr>
          <a:xfrm>
            <a:off x="1272413" y="4940300"/>
            <a:ext cx="5613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 baseline="30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50" b="1" i="1" u="none" strike="noStrike" cap="none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ij</a:t>
            </a:r>
            <a:endParaRPr sz="185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6" name="Google Shape;396;g22d2ccb2fbe_0_342"/>
          <p:cNvSpPr txBox="1"/>
          <p:nvPr/>
        </p:nvSpPr>
        <p:spPr>
          <a:xfrm>
            <a:off x="1995779" y="4854968"/>
            <a:ext cx="233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22d2ccb2fbe_0_342"/>
          <p:cNvSpPr txBox="1"/>
          <p:nvPr/>
        </p:nvSpPr>
        <p:spPr>
          <a:xfrm>
            <a:off x="2980791" y="5382247"/>
            <a:ext cx="195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22d2ccb2fbe_0_342"/>
          <p:cNvSpPr txBox="1"/>
          <p:nvPr/>
        </p:nvSpPr>
        <p:spPr>
          <a:xfrm>
            <a:off x="3824071" y="5382247"/>
            <a:ext cx="15393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otherwise.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22d2ccb2fbe_0_342"/>
          <p:cNvSpPr txBox="1">
            <a:spLocks noGrp="1"/>
          </p:cNvSpPr>
          <p:nvPr>
            <p:ph type="title"/>
          </p:nvPr>
        </p:nvSpPr>
        <p:spPr>
          <a:xfrm>
            <a:off x="2885795" y="1182128"/>
            <a:ext cx="4212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Adjacency Matrix</a:t>
            </a:r>
            <a:endParaRPr/>
          </a:p>
        </p:txBody>
      </p:sp>
      <p:sp>
        <p:nvSpPr>
          <p:cNvPr id="400" name="Google Shape;400;g22d2ccb2fbe_0_342"/>
          <p:cNvSpPr/>
          <p:nvPr/>
        </p:nvSpPr>
        <p:spPr>
          <a:xfrm>
            <a:off x="2426195" y="4331208"/>
            <a:ext cx="320039" cy="1628139"/>
          </a:xfrm>
          <a:custGeom>
            <a:avLst/>
            <a:gdLst/>
            <a:ahLst/>
            <a:cxnLst/>
            <a:rect l="l" t="t" r="r" b="b"/>
            <a:pathLst>
              <a:path w="320039" h="1628139" extrusionOk="0">
                <a:moveTo>
                  <a:pt x="219456" y="1563623"/>
                </a:moveTo>
                <a:lnTo>
                  <a:pt x="182880" y="1563623"/>
                </a:lnTo>
                <a:lnTo>
                  <a:pt x="201168" y="1584959"/>
                </a:lnTo>
                <a:lnTo>
                  <a:pt x="225552" y="1603247"/>
                </a:lnTo>
                <a:lnTo>
                  <a:pt x="228600" y="1603247"/>
                </a:lnTo>
                <a:lnTo>
                  <a:pt x="256032" y="1615452"/>
                </a:lnTo>
                <a:lnTo>
                  <a:pt x="271284" y="1621535"/>
                </a:lnTo>
                <a:lnTo>
                  <a:pt x="301752" y="1627631"/>
                </a:lnTo>
                <a:lnTo>
                  <a:pt x="317004" y="1627631"/>
                </a:lnTo>
                <a:lnTo>
                  <a:pt x="320040" y="1600199"/>
                </a:lnTo>
                <a:lnTo>
                  <a:pt x="304800" y="1600199"/>
                </a:lnTo>
                <a:lnTo>
                  <a:pt x="289572" y="1597152"/>
                </a:lnTo>
                <a:lnTo>
                  <a:pt x="277368" y="1594116"/>
                </a:lnTo>
                <a:lnTo>
                  <a:pt x="262128" y="1591055"/>
                </a:lnTo>
                <a:lnTo>
                  <a:pt x="240804" y="1578864"/>
                </a:lnTo>
                <a:lnTo>
                  <a:pt x="219456" y="1563623"/>
                </a:lnTo>
                <a:close/>
              </a:path>
              <a:path w="320039" h="1628139" extrusionOk="0">
                <a:moveTo>
                  <a:pt x="152400" y="862583"/>
                </a:moveTo>
                <a:lnTo>
                  <a:pt x="109740" y="862583"/>
                </a:lnTo>
                <a:lnTo>
                  <a:pt x="128028" y="880871"/>
                </a:lnTo>
                <a:lnTo>
                  <a:pt x="134112" y="890028"/>
                </a:lnTo>
                <a:lnTo>
                  <a:pt x="140208" y="902207"/>
                </a:lnTo>
                <a:lnTo>
                  <a:pt x="146316" y="911364"/>
                </a:lnTo>
                <a:lnTo>
                  <a:pt x="152400" y="935735"/>
                </a:lnTo>
                <a:lnTo>
                  <a:pt x="152400" y="1496567"/>
                </a:lnTo>
                <a:lnTo>
                  <a:pt x="158496" y="1527047"/>
                </a:lnTo>
                <a:lnTo>
                  <a:pt x="164604" y="1539252"/>
                </a:lnTo>
                <a:lnTo>
                  <a:pt x="173736" y="1551431"/>
                </a:lnTo>
                <a:lnTo>
                  <a:pt x="179832" y="1563623"/>
                </a:lnTo>
                <a:lnTo>
                  <a:pt x="222516" y="1563623"/>
                </a:lnTo>
                <a:lnTo>
                  <a:pt x="204726" y="1548383"/>
                </a:lnTo>
                <a:lnTo>
                  <a:pt x="204228" y="1548383"/>
                </a:lnTo>
                <a:lnTo>
                  <a:pt x="201168" y="1545335"/>
                </a:lnTo>
                <a:lnTo>
                  <a:pt x="201942" y="1545335"/>
                </a:lnTo>
                <a:lnTo>
                  <a:pt x="195084" y="1536191"/>
                </a:lnTo>
                <a:lnTo>
                  <a:pt x="192024" y="1523999"/>
                </a:lnTo>
                <a:lnTo>
                  <a:pt x="185928" y="1514855"/>
                </a:lnTo>
                <a:lnTo>
                  <a:pt x="179832" y="1490471"/>
                </a:lnTo>
                <a:lnTo>
                  <a:pt x="179832" y="932687"/>
                </a:lnTo>
                <a:lnTo>
                  <a:pt x="173736" y="902207"/>
                </a:lnTo>
                <a:lnTo>
                  <a:pt x="161544" y="877823"/>
                </a:lnTo>
                <a:lnTo>
                  <a:pt x="152400" y="865631"/>
                </a:lnTo>
                <a:lnTo>
                  <a:pt x="152400" y="862583"/>
                </a:lnTo>
                <a:close/>
              </a:path>
              <a:path w="320039" h="1628139" extrusionOk="0">
                <a:moveTo>
                  <a:pt x="201168" y="1545335"/>
                </a:moveTo>
                <a:lnTo>
                  <a:pt x="204228" y="1548383"/>
                </a:lnTo>
                <a:lnTo>
                  <a:pt x="203334" y="1547192"/>
                </a:lnTo>
                <a:lnTo>
                  <a:pt x="201168" y="1545335"/>
                </a:lnTo>
                <a:close/>
              </a:path>
              <a:path w="320039" h="1628139" extrusionOk="0">
                <a:moveTo>
                  <a:pt x="203334" y="1547192"/>
                </a:moveTo>
                <a:lnTo>
                  <a:pt x="204228" y="1548383"/>
                </a:lnTo>
                <a:lnTo>
                  <a:pt x="204726" y="1548383"/>
                </a:lnTo>
                <a:lnTo>
                  <a:pt x="203334" y="1547192"/>
                </a:lnTo>
                <a:close/>
              </a:path>
              <a:path w="320039" h="1628139" extrusionOk="0">
                <a:moveTo>
                  <a:pt x="201942" y="1545335"/>
                </a:moveTo>
                <a:lnTo>
                  <a:pt x="201168" y="1545335"/>
                </a:lnTo>
                <a:lnTo>
                  <a:pt x="203334" y="1547192"/>
                </a:lnTo>
                <a:lnTo>
                  <a:pt x="201942" y="1545335"/>
                </a:lnTo>
                <a:close/>
              </a:path>
              <a:path w="320039" h="1628139" extrusionOk="0">
                <a:moveTo>
                  <a:pt x="134112" y="847343"/>
                </a:moveTo>
                <a:lnTo>
                  <a:pt x="91440" y="847343"/>
                </a:lnTo>
                <a:lnTo>
                  <a:pt x="112776" y="865631"/>
                </a:lnTo>
                <a:lnTo>
                  <a:pt x="109740" y="862583"/>
                </a:lnTo>
                <a:lnTo>
                  <a:pt x="149352" y="862583"/>
                </a:lnTo>
                <a:lnTo>
                  <a:pt x="134112" y="847343"/>
                </a:lnTo>
                <a:close/>
              </a:path>
              <a:path w="320039" h="1628139" extrusionOk="0">
                <a:moveTo>
                  <a:pt x="84273" y="813275"/>
                </a:moveTo>
                <a:lnTo>
                  <a:pt x="76200" y="816863"/>
                </a:lnTo>
                <a:lnTo>
                  <a:pt x="60972" y="822959"/>
                </a:lnTo>
                <a:lnTo>
                  <a:pt x="45720" y="826007"/>
                </a:lnTo>
                <a:lnTo>
                  <a:pt x="30480" y="826007"/>
                </a:lnTo>
                <a:lnTo>
                  <a:pt x="15240" y="829055"/>
                </a:lnTo>
                <a:lnTo>
                  <a:pt x="39624" y="829055"/>
                </a:lnTo>
                <a:lnTo>
                  <a:pt x="54864" y="832116"/>
                </a:lnTo>
                <a:lnTo>
                  <a:pt x="91440" y="850391"/>
                </a:lnTo>
                <a:lnTo>
                  <a:pt x="91440" y="847343"/>
                </a:lnTo>
                <a:lnTo>
                  <a:pt x="134112" y="847343"/>
                </a:lnTo>
                <a:lnTo>
                  <a:pt x="131064" y="844295"/>
                </a:lnTo>
                <a:lnTo>
                  <a:pt x="131064" y="841247"/>
                </a:lnTo>
                <a:lnTo>
                  <a:pt x="106680" y="826007"/>
                </a:lnTo>
                <a:lnTo>
                  <a:pt x="106680" y="822959"/>
                </a:lnTo>
                <a:lnTo>
                  <a:pt x="103632" y="822959"/>
                </a:lnTo>
                <a:lnTo>
                  <a:pt x="84273" y="813275"/>
                </a:lnTo>
                <a:close/>
              </a:path>
              <a:path w="320039" h="1628139" extrusionOk="0">
                <a:moveTo>
                  <a:pt x="15240" y="798575"/>
                </a:moveTo>
                <a:lnTo>
                  <a:pt x="6096" y="798575"/>
                </a:lnTo>
                <a:lnTo>
                  <a:pt x="0" y="804671"/>
                </a:lnTo>
                <a:lnTo>
                  <a:pt x="0" y="819911"/>
                </a:lnTo>
                <a:lnTo>
                  <a:pt x="6096" y="829055"/>
                </a:lnTo>
                <a:lnTo>
                  <a:pt x="15240" y="829055"/>
                </a:lnTo>
                <a:lnTo>
                  <a:pt x="15240" y="798575"/>
                </a:lnTo>
                <a:close/>
              </a:path>
              <a:path w="320039" h="1628139" extrusionOk="0">
                <a:moveTo>
                  <a:pt x="15240" y="798575"/>
                </a:moveTo>
                <a:lnTo>
                  <a:pt x="15240" y="829055"/>
                </a:lnTo>
                <a:lnTo>
                  <a:pt x="30480" y="826007"/>
                </a:lnTo>
                <a:lnTo>
                  <a:pt x="45720" y="826007"/>
                </a:lnTo>
                <a:lnTo>
                  <a:pt x="60972" y="822959"/>
                </a:lnTo>
                <a:lnTo>
                  <a:pt x="76200" y="816863"/>
                </a:lnTo>
                <a:lnTo>
                  <a:pt x="84273" y="813275"/>
                </a:lnTo>
                <a:lnTo>
                  <a:pt x="79260" y="810767"/>
                </a:lnTo>
                <a:lnTo>
                  <a:pt x="64008" y="804671"/>
                </a:lnTo>
                <a:lnTo>
                  <a:pt x="48768" y="801623"/>
                </a:lnTo>
                <a:lnTo>
                  <a:pt x="30480" y="801623"/>
                </a:lnTo>
                <a:lnTo>
                  <a:pt x="15240" y="798575"/>
                </a:lnTo>
                <a:close/>
              </a:path>
              <a:path w="320039" h="1628139" extrusionOk="0">
                <a:moveTo>
                  <a:pt x="91440" y="777252"/>
                </a:moveTo>
                <a:lnTo>
                  <a:pt x="67056" y="789431"/>
                </a:lnTo>
                <a:lnTo>
                  <a:pt x="42684" y="795540"/>
                </a:lnTo>
                <a:lnTo>
                  <a:pt x="27432" y="798575"/>
                </a:lnTo>
                <a:lnTo>
                  <a:pt x="15240" y="798575"/>
                </a:lnTo>
                <a:lnTo>
                  <a:pt x="30480" y="801623"/>
                </a:lnTo>
                <a:lnTo>
                  <a:pt x="48768" y="801623"/>
                </a:lnTo>
                <a:lnTo>
                  <a:pt x="64008" y="804671"/>
                </a:lnTo>
                <a:lnTo>
                  <a:pt x="79260" y="810767"/>
                </a:lnTo>
                <a:lnTo>
                  <a:pt x="84273" y="813275"/>
                </a:lnTo>
                <a:lnTo>
                  <a:pt x="103632" y="804671"/>
                </a:lnTo>
                <a:lnTo>
                  <a:pt x="106680" y="804671"/>
                </a:lnTo>
                <a:lnTo>
                  <a:pt x="106680" y="801623"/>
                </a:lnTo>
                <a:lnTo>
                  <a:pt x="131064" y="786383"/>
                </a:lnTo>
                <a:lnTo>
                  <a:pt x="131064" y="783335"/>
                </a:lnTo>
                <a:lnTo>
                  <a:pt x="134112" y="780287"/>
                </a:lnTo>
                <a:lnTo>
                  <a:pt x="91440" y="780287"/>
                </a:lnTo>
                <a:lnTo>
                  <a:pt x="91440" y="777252"/>
                </a:lnTo>
                <a:close/>
              </a:path>
              <a:path w="320039" h="1628139" extrusionOk="0">
                <a:moveTo>
                  <a:pt x="112776" y="761999"/>
                </a:moveTo>
                <a:lnTo>
                  <a:pt x="91440" y="780287"/>
                </a:lnTo>
                <a:lnTo>
                  <a:pt x="134112" y="780287"/>
                </a:lnTo>
                <a:lnTo>
                  <a:pt x="149352" y="765047"/>
                </a:lnTo>
                <a:lnTo>
                  <a:pt x="109740" y="765047"/>
                </a:lnTo>
                <a:lnTo>
                  <a:pt x="112776" y="761999"/>
                </a:lnTo>
                <a:close/>
              </a:path>
              <a:path w="320039" h="1628139" extrusionOk="0">
                <a:moveTo>
                  <a:pt x="219466" y="64007"/>
                </a:moveTo>
                <a:lnTo>
                  <a:pt x="179832" y="64007"/>
                </a:lnTo>
                <a:lnTo>
                  <a:pt x="170688" y="76200"/>
                </a:lnTo>
                <a:lnTo>
                  <a:pt x="164604" y="88391"/>
                </a:lnTo>
                <a:lnTo>
                  <a:pt x="158496" y="103631"/>
                </a:lnTo>
                <a:lnTo>
                  <a:pt x="152400" y="134112"/>
                </a:lnTo>
                <a:lnTo>
                  <a:pt x="152400" y="691895"/>
                </a:lnTo>
                <a:lnTo>
                  <a:pt x="149352" y="704087"/>
                </a:lnTo>
                <a:lnTo>
                  <a:pt x="146316" y="713231"/>
                </a:lnTo>
                <a:lnTo>
                  <a:pt x="140208" y="725423"/>
                </a:lnTo>
                <a:lnTo>
                  <a:pt x="137172" y="734567"/>
                </a:lnTo>
                <a:lnTo>
                  <a:pt x="128028" y="746759"/>
                </a:lnTo>
                <a:lnTo>
                  <a:pt x="109740" y="765047"/>
                </a:lnTo>
                <a:lnTo>
                  <a:pt x="152400" y="765047"/>
                </a:lnTo>
                <a:lnTo>
                  <a:pt x="152400" y="761999"/>
                </a:lnTo>
                <a:lnTo>
                  <a:pt x="158496" y="752855"/>
                </a:lnTo>
                <a:lnTo>
                  <a:pt x="167640" y="740676"/>
                </a:lnTo>
                <a:lnTo>
                  <a:pt x="173736" y="725423"/>
                </a:lnTo>
                <a:lnTo>
                  <a:pt x="176784" y="710183"/>
                </a:lnTo>
                <a:lnTo>
                  <a:pt x="179832" y="697991"/>
                </a:lnTo>
                <a:lnTo>
                  <a:pt x="179832" y="134112"/>
                </a:lnTo>
                <a:lnTo>
                  <a:pt x="182880" y="121919"/>
                </a:lnTo>
                <a:lnTo>
                  <a:pt x="185928" y="112775"/>
                </a:lnTo>
                <a:lnTo>
                  <a:pt x="192024" y="100583"/>
                </a:lnTo>
                <a:lnTo>
                  <a:pt x="198120" y="91452"/>
                </a:lnTo>
                <a:lnTo>
                  <a:pt x="202703" y="82295"/>
                </a:lnTo>
                <a:lnTo>
                  <a:pt x="201168" y="82295"/>
                </a:lnTo>
                <a:lnTo>
                  <a:pt x="219466" y="64007"/>
                </a:lnTo>
                <a:close/>
              </a:path>
              <a:path w="320039" h="1628139" extrusionOk="0">
                <a:moveTo>
                  <a:pt x="204228" y="79247"/>
                </a:moveTo>
                <a:lnTo>
                  <a:pt x="201168" y="82295"/>
                </a:lnTo>
                <a:lnTo>
                  <a:pt x="202703" y="82295"/>
                </a:lnTo>
                <a:lnTo>
                  <a:pt x="204228" y="79247"/>
                </a:lnTo>
                <a:close/>
              </a:path>
              <a:path w="320039" h="1628139" extrusionOk="0">
                <a:moveTo>
                  <a:pt x="317004" y="0"/>
                </a:moveTo>
                <a:lnTo>
                  <a:pt x="301752" y="0"/>
                </a:lnTo>
                <a:lnTo>
                  <a:pt x="283464" y="3047"/>
                </a:lnTo>
                <a:lnTo>
                  <a:pt x="268224" y="6095"/>
                </a:lnTo>
                <a:lnTo>
                  <a:pt x="252984" y="12191"/>
                </a:lnTo>
                <a:lnTo>
                  <a:pt x="228600" y="24383"/>
                </a:lnTo>
                <a:lnTo>
                  <a:pt x="225552" y="24383"/>
                </a:lnTo>
                <a:lnTo>
                  <a:pt x="201168" y="39624"/>
                </a:lnTo>
                <a:lnTo>
                  <a:pt x="201168" y="42671"/>
                </a:lnTo>
                <a:lnTo>
                  <a:pt x="182880" y="64007"/>
                </a:lnTo>
                <a:lnTo>
                  <a:pt x="219456" y="64007"/>
                </a:lnTo>
                <a:lnTo>
                  <a:pt x="222516" y="60959"/>
                </a:lnTo>
                <a:lnTo>
                  <a:pt x="223725" y="60959"/>
                </a:lnTo>
                <a:lnTo>
                  <a:pt x="240804" y="48767"/>
                </a:lnTo>
                <a:lnTo>
                  <a:pt x="265176" y="36575"/>
                </a:lnTo>
                <a:lnTo>
                  <a:pt x="289572" y="30479"/>
                </a:lnTo>
                <a:lnTo>
                  <a:pt x="304800" y="27431"/>
                </a:lnTo>
                <a:lnTo>
                  <a:pt x="320040" y="27431"/>
                </a:lnTo>
                <a:lnTo>
                  <a:pt x="317004" y="0"/>
                </a:lnTo>
                <a:close/>
              </a:path>
              <a:path w="320039" h="1628139" extrusionOk="0">
                <a:moveTo>
                  <a:pt x="223725" y="60959"/>
                </a:moveTo>
                <a:lnTo>
                  <a:pt x="222516" y="60959"/>
                </a:lnTo>
                <a:lnTo>
                  <a:pt x="219494" y="63980"/>
                </a:lnTo>
                <a:lnTo>
                  <a:pt x="223725" y="60959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22d2ccb2fbe_0_342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2d2ccb2fbe_0_355"/>
          <p:cNvSpPr txBox="1">
            <a:spLocks noGrp="1"/>
          </p:cNvSpPr>
          <p:nvPr>
            <p:ph type="title"/>
          </p:nvPr>
        </p:nvSpPr>
        <p:spPr>
          <a:xfrm>
            <a:off x="1459496" y="1127290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Finding the adjacency matrix</a:t>
            </a:r>
            <a:endParaRPr/>
          </a:p>
        </p:txBody>
      </p:sp>
      <p:sp>
        <p:nvSpPr>
          <p:cNvPr id="407" name="Google Shape;407;g22d2ccb2fbe_0_355"/>
          <p:cNvSpPr txBox="1"/>
          <p:nvPr/>
        </p:nvSpPr>
        <p:spPr>
          <a:xfrm>
            <a:off x="4803140" y="2224557"/>
            <a:ext cx="3678000" cy="259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>
              <a:lnSpc>
                <a:spcPct val="140000"/>
              </a:lnSpc>
              <a:buSzPts val="2400"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graph has 6 vertices  a, b, c, d, e,	f.	We can arrange them in that order.</a:t>
            </a:r>
            <a:endParaRPr lang="en-US"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" name="Google Shape;409;g22d2ccb2fbe_0_355"/>
          <p:cNvGrpSpPr/>
          <p:nvPr/>
        </p:nvGrpSpPr>
        <p:grpSpPr>
          <a:xfrm>
            <a:off x="1612379" y="2865132"/>
            <a:ext cx="2009679" cy="1865363"/>
            <a:chOff x="1612379" y="2865132"/>
            <a:chExt cx="2009679" cy="1865363"/>
          </a:xfrm>
        </p:grpSpPr>
        <p:sp>
          <p:nvSpPr>
            <p:cNvPr id="410" name="Google Shape;410;g22d2ccb2fbe_0_355"/>
            <p:cNvSpPr/>
            <p:nvPr/>
          </p:nvSpPr>
          <p:spPr>
            <a:xfrm>
              <a:off x="1636750" y="3621036"/>
              <a:ext cx="975994" cy="1039495"/>
            </a:xfrm>
            <a:custGeom>
              <a:avLst/>
              <a:gdLst/>
              <a:ahLst/>
              <a:cxnLst/>
              <a:rect l="l" t="t" r="r" b="b"/>
              <a:pathLst>
                <a:path w="975994" h="1039495" extrusionOk="0">
                  <a:moveTo>
                    <a:pt x="975372" y="353555"/>
                  </a:moveTo>
                  <a:lnTo>
                    <a:pt x="954049" y="332219"/>
                  </a:lnTo>
                  <a:lnTo>
                    <a:pt x="420039" y="924102"/>
                  </a:lnTo>
                  <a:lnTo>
                    <a:pt x="24396" y="0"/>
                  </a:lnTo>
                  <a:lnTo>
                    <a:pt x="0" y="9131"/>
                  </a:lnTo>
                  <a:lnTo>
                    <a:pt x="398005" y="948524"/>
                  </a:lnTo>
                  <a:lnTo>
                    <a:pt x="335305" y="1018019"/>
                  </a:lnTo>
                  <a:lnTo>
                    <a:pt x="356641" y="1039355"/>
                  </a:lnTo>
                  <a:lnTo>
                    <a:pt x="410972" y="979131"/>
                  </a:lnTo>
                  <a:lnTo>
                    <a:pt x="414540" y="987539"/>
                  </a:lnTo>
                  <a:lnTo>
                    <a:pt x="441985" y="975347"/>
                  </a:lnTo>
                  <a:lnTo>
                    <a:pt x="433095" y="954608"/>
                  </a:lnTo>
                  <a:lnTo>
                    <a:pt x="975372" y="353555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1" name="Google Shape;411;g22d2ccb2fbe_0_3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g22d2ccb2fbe_0_355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3" name="Google Shape;413;g22d2ccb2fbe_0_3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g22d2ccb2fbe_0_355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5" name="Google Shape;415;g22d2ccb2fbe_0_3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g22d2ccb2fbe_0_355"/>
            <p:cNvSpPr/>
            <p:nvPr/>
          </p:nvSpPr>
          <p:spPr>
            <a:xfrm>
              <a:off x="2660891" y="3017532"/>
              <a:ext cx="810895" cy="622300"/>
            </a:xfrm>
            <a:custGeom>
              <a:avLst/>
              <a:gdLst/>
              <a:ahLst/>
              <a:cxnLst/>
              <a:rect l="l" t="t" r="r" b="b"/>
              <a:pathLst>
                <a:path w="810895" h="622300" extrusionOk="0">
                  <a:moveTo>
                    <a:pt x="15239" y="0"/>
                  </a:moveTo>
                  <a:lnTo>
                    <a:pt x="0" y="24371"/>
                  </a:lnTo>
                  <a:lnTo>
                    <a:pt x="795527" y="621791"/>
                  </a:lnTo>
                  <a:lnTo>
                    <a:pt x="810780" y="59739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7" name="Google Shape;417;g22d2ccb2fbe_0_35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4765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Google Shape;418;g22d2ccb2fbe_0_355"/>
            <p:cNvSpPr/>
            <p:nvPr/>
          </p:nvSpPr>
          <p:spPr>
            <a:xfrm>
              <a:off x="1740395" y="2929127"/>
              <a:ext cx="908685" cy="710564"/>
            </a:xfrm>
            <a:custGeom>
              <a:avLst/>
              <a:gdLst/>
              <a:ahLst/>
              <a:cxnLst/>
              <a:rect l="l" t="t" r="r" b="b"/>
              <a:pathLst>
                <a:path w="908685" h="710564" extrusionOk="0">
                  <a:moveTo>
                    <a:pt x="890028" y="0"/>
                  </a:moveTo>
                  <a:lnTo>
                    <a:pt x="0" y="685800"/>
                  </a:lnTo>
                  <a:lnTo>
                    <a:pt x="18288" y="710196"/>
                  </a:lnTo>
                  <a:lnTo>
                    <a:pt x="908316" y="2439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9" name="Google Shape;419;g22d2ccb2fbe_0_35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4493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g22d2ccb2fbe_0_35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Google Shape;421;g22d2ccb2fbe_0_355"/>
            <p:cNvSpPr/>
            <p:nvPr/>
          </p:nvSpPr>
          <p:spPr>
            <a:xfrm>
              <a:off x="1694675" y="3017532"/>
              <a:ext cx="1859279" cy="1511935"/>
            </a:xfrm>
            <a:custGeom>
              <a:avLst/>
              <a:gdLst/>
              <a:ahLst/>
              <a:cxnLst/>
              <a:rect l="l" t="t" r="r" b="b"/>
              <a:pathLst>
                <a:path w="1859279" h="1511935" extrusionOk="0">
                  <a:moveTo>
                    <a:pt x="1859280" y="624840"/>
                  </a:moveTo>
                  <a:lnTo>
                    <a:pt x="1853196" y="597395"/>
                  </a:lnTo>
                  <a:lnTo>
                    <a:pt x="911326" y="846137"/>
                  </a:lnTo>
                  <a:lnTo>
                    <a:pt x="911326" y="0"/>
                  </a:lnTo>
                  <a:lnTo>
                    <a:pt x="883920" y="0"/>
                  </a:lnTo>
                  <a:lnTo>
                    <a:pt x="883920" y="853376"/>
                  </a:lnTo>
                  <a:lnTo>
                    <a:pt x="866749" y="857910"/>
                  </a:lnTo>
                  <a:lnTo>
                    <a:pt x="9144" y="597395"/>
                  </a:lnTo>
                  <a:lnTo>
                    <a:pt x="0" y="624840"/>
                  </a:lnTo>
                  <a:lnTo>
                    <a:pt x="827684" y="876261"/>
                  </a:lnTo>
                  <a:lnTo>
                    <a:pt x="829056" y="882408"/>
                  </a:lnTo>
                  <a:lnTo>
                    <a:pt x="819924" y="893064"/>
                  </a:lnTo>
                  <a:lnTo>
                    <a:pt x="1435608" y="1511795"/>
                  </a:lnTo>
                  <a:lnTo>
                    <a:pt x="1453896" y="1490459"/>
                  </a:lnTo>
                  <a:lnTo>
                    <a:pt x="856119" y="889762"/>
                  </a:lnTo>
                  <a:lnTo>
                    <a:pt x="864704" y="887501"/>
                  </a:lnTo>
                  <a:lnTo>
                    <a:pt x="893064" y="896099"/>
                  </a:lnTo>
                  <a:lnTo>
                    <a:pt x="897128" y="883907"/>
                  </a:lnTo>
                  <a:lnTo>
                    <a:pt x="911326" y="883907"/>
                  </a:lnTo>
                  <a:lnTo>
                    <a:pt x="911326" y="875182"/>
                  </a:lnTo>
                  <a:lnTo>
                    <a:pt x="1859280" y="62484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Google Shape;422;g22d2ccb2fbe_0_355"/>
          <p:cNvSpPr txBox="1"/>
          <p:nvPr/>
        </p:nvSpPr>
        <p:spPr>
          <a:xfrm>
            <a:off x="3702808" y="3513848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g22d2ccb2fbe_0_355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22d2ccb2fbe_0_355"/>
          <p:cNvSpPr txBox="1"/>
          <p:nvPr/>
        </p:nvSpPr>
        <p:spPr>
          <a:xfrm>
            <a:off x="2348483" y="5251195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22d2ccb2fbe_0_355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22d2ccb2fbe_0_355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22d2ccb2fbe_0_355"/>
          <p:cNvSpPr txBox="1"/>
          <p:nvPr/>
        </p:nvSpPr>
        <p:spPr>
          <a:xfrm>
            <a:off x="2532364" y="2541524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22d2ccb2fbe_0_355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22d2ccb2fbe_0_355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2d2ccb2fbe_0_382"/>
          <p:cNvSpPr/>
          <p:nvPr/>
        </p:nvSpPr>
        <p:spPr>
          <a:xfrm>
            <a:off x="1972055" y="3953255"/>
            <a:ext cx="640080" cy="707389"/>
          </a:xfrm>
          <a:custGeom>
            <a:avLst/>
            <a:gdLst/>
            <a:ahLst/>
            <a:cxnLst/>
            <a:rect l="l" t="t" r="r" b="b"/>
            <a:pathLst>
              <a:path w="640080" h="707389" extrusionOk="0">
                <a:moveTo>
                  <a:pt x="618744" y="0"/>
                </a:moveTo>
                <a:lnTo>
                  <a:pt x="0" y="685800"/>
                </a:lnTo>
                <a:lnTo>
                  <a:pt x="21336" y="707136"/>
                </a:lnTo>
                <a:lnTo>
                  <a:pt x="640067" y="21336"/>
                </a:lnTo>
                <a:lnTo>
                  <a:pt x="618744" y="0"/>
                </a:lnTo>
                <a:close/>
              </a:path>
            </a:pathLst>
          </a:custGeom>
          <a:solidFill>
            <a:srgbClr val="0000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22d2ccb2fbe_0_382"/>
          <p:cNvSpPr txBox="1">
            <a:spLocks noGrp="1"/>
          </p:cNvSpPr>
          <p:nvPr>
            <p:ph type="title"/>
          </p:nvPr>
        </p:nvSpPr>
        <p:spPr>
          <a:xfrm>
            <a:off x="1459483" y="1127264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3366"/>
                </a:solidFill>
              </a:rPr>
              <a:t>Finding the adjacency matrix</a:t>
            </a:r>
            <a:endParaRPr dirty="0"/>
          </a:p>
        </p:txBody>
      </p:sp>
      <p:sp>
        <p:nvSpPr>
          <p:cNvPr id="436" name="Google Shape;436;g22d2ccb2fbe_0_382"/>
          <p:cNvSpPr txBox="1"/>
          <p:nvPr/>
        </p:nvSpPr>
        <p:spPr>
          <a:xfrm>
            <a:off x="5717527" y="2614676"/>
            <a:ext cx="27723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 c   d   e   f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g22d2ccb2fbe_0_382"/>
          <p:cNvSpPr txBox="1"/>
          <p:nvPr/>
        </p:nvSpPr>
        <p:spPr>
          <a:xfrm>
            <a:off x="3702808" y="3513823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22d2ccb2fbe_0_382"/>
          <p:cNvSpPr/>
          <p:nvPr/>
        </p:nvSpPr>
        <p:spPr>
          <a:xfrm>
            <a:off x="54772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22d2ccb2fbe_0_382"/>
          <p:cNvSpPr txBox="1"/>
          <p:nvPr/>
        </p:nvSpPr>
        <p:spPr>
          <a:xfrm>
            <a:off x="5707786" y="3263900"/>
            <a:ext cx="28074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22d2ccb2fbe_0_382"/>
          <p:cNvSpPr txBox="1"/>
          <p:nvPr/>
        </p:nvSpPr>
        <p:spPr>
          <a:xfrm>
            <a:off x="4193514" y="2846260"/>
            <a:ext cx="7734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22d2ccb2fbe_0_382"/>
          <p:cNvSpPr txBox="1"/>
          <p:nvPr/>
        </p:nvSpPr>
        <p:spPr>
          <a:xfrm>
            <a:off x="4864062" y="3111512"/>
            <a:ext cx="1073100" cy="3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866139" lvl="0" indent="0" algn="just" rtl="0">
              <a:lnSpc>
                <a:spcPct val="14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b  c  d  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   </a:t>
            </a:r>
            <a:r>
              <a:rPr lang="en-US" sz="2400" b="1" i="0" u="sng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22d2ccb2fbe_0_382"/>
          <p:cNvSpPr txBox="1"/>
          <p:nvPr/>
        </p:nvSpPr>
        <p:spPr>
          <a:xfrm>
            <a:off x="1435087" y="6516039"/>
            <a:ext cx="66879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edges from a to b, from a to e, and from a to 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22d2ccb2fbe_0_382"/>
          <p:cNvSpPr txBox="1"/>
          <p:nvPr/>
        </p:nvSpPr>
        <p:spPr>
          <a:xfrm>
            <a:off x="2348471" y="5251132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4" name="Google Shape;444;g22d2ccb2fbe_0_382"/>
          <p:cNvGrpSpPr/>
          <p:nvPr/>
        </p:nvGrpSpPr>
        <p:grpSpPr>
          <a:xfrm>
            <a:off x="1612379" y="2865132"/>
            <a:ext cx="2009679" cy="1865363"/>
            <a:chOff x="1612379" y="2865132"/>
            <a:chExt cx="2009679" cy="1865363"/>
          </a:xfrm>
        </p:grpSpPr>
        <p:sp>
          <p:nvSpPr>
            <p:cNvPr id="445" name="Google Shape;445;g22d2ccb2fbe_0_382"/>
            <p:cNvSpPr/>
            <p:nvPr/>
          </p:nvSpPr>
          <p:spPr>
            <a:xfrm>
              <a:off x="1636763" y="3621036"/>
              <a:ext cx="442594" cy="988060"/>
            </a:xfrm>
            <a:custGeom>
              <a:avLst/>
              <a:gdLst/>
              <a:ahLst/>
              <a:cxnLst/>
              <a:rect l="l" t="t" r="r" b="b"/>
              <a:pathLst>
                <a:path w="442594" h="988060" extrusionOk="0">
                  <a:moveTo>
                    <a:pt x="24384" y="0"/>
                  </a:moveTo>
                  <a:lnTo>
                    <a:pt x="0" y="9131"/>
                  </a:lnTo>
                  <a:lnTo>
                    <a:pt x="414528" y="987539"/>
                  </a:lnTo>
                  <a:lnTo>
                    <a:pt x="441972" y="975347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6" name="Google Shape;446;g22d2ccb2fbe_0_38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g22d2ccb2fbe_0_382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8" name="Google Shape;448;g22d2ccb2fbe_0_38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g22d2ccb2fbe_0_382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0" name="Google Shape;450;g22d2ccb2fbe_0_38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g22d2ccb2fbe_0_382"/>
            <p:cNvSpPr/>
            <p:nvPr/>
          </p:nvSpPr>
          <p:spPr>
            <a:xfrm>
              <a:off x="2660891" y="3017532"/>
              <a:ext cx="810895" cy="622300"/>
            </a:xfrm>
            <a:custGeom>
              <a:avLst/>
              <a:gdLst/>
              <a:ahLst/>
              <a:cxnLst/>
              <a:rect l="l" t="t" r="r" b="b"/>
              <a:pathLst>
                <a:path w="810895" h="622300" extrusionOk="0">
                  <a:moveTo>
                    <a:pt x="15239" y="0"/>
                  </a:moveTo>
                  <a:lnTo>
                    <a:pt x="0" y="24371"/>
                  </a:lnTo>
                  <a:lnTo>
                    <a:pt x="795527" y="621791"/>
                  </a:lnTo>
                  <a:lnTo>
                    <a:pt x="810780" y="59739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2" name="Google Shape;452;g22d2ccb2fbe_0_38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4765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g22d2ccb2fbe_0_382"/>
            <p:cNvSpPr/>
            <p:nvPr/>
          </p:nvSpPr>
          <p:spPr>
            <a:xfrm>
              <a:off x="1740395" y="2929127"/>
              <a:ext cx="908685" cy="710564"/>
            </a:xfrm>
            <a:custGeom>
              <a:avLst/>
              <a:gdLst/>
              <a:ahLst/>
              <a:cxnLst/>
              <a:rect l="l" t="t" r="r" b="b"/>
              <a:pathLst>
                <a:path w="908685" h="710564" extrusionOk="0">
                  <a:moveTo>
                    <a:pt x="890028" y="0"/>
                  </a:moveTo>
                  <a:lnTo>
                    <a:pt x="0" y="685800"/>
                  </a:lnTo>
                  <a:lnTo>
                    <a:pt x="18288" y="710196"/>
                  </a:lnTo>
                  <a:lnTo>
                    <a:pt x="908316" y="2439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4" name="Google Shape;454;g22d2ccb2fbe_0_38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4493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g22d2ccb2fbe_0_38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Google Shape;456;g22d2ccb2fbe_0_382"/>
            <p:cNvSpPr/>
            <p:nvPr/>
          </p:nvSpPr>
          <p:spPr>
            <a:xfrm>
              <a:off x="1694675" y="3017532"/>
              <a:ext cx="1859279" cy="1511935"/>
            </a:xfrm>
            <a:custGeom>
              <a:avLst/>
              <a:gdLst/>
              <a:ahLst/>
              <a:cxnLst/>
              <a:rect l="l" t="t" r="r" b="b"/>
              <a:pathLst>
                <a:path w="1859279" h="1511935" extrusionOk="0">
                  <a:moveTo>
                    <a:pt x="1859280" y="624840"/>
                  </a:moveTo>
                  <a:lnTo>
                    <a:pt x="1853196" y="597395"/>
                  </a:lnTo>
                  <a:lnTo>
                    <a:pt x="911326" y="846137"/>
                  </a:lnTo>
                  <a:lnTo>
                    <a:pt x="911326" y="0"/>
                  </a:lnTo>
                  <a:lnTo>
                    <a:pt x="883920" y="0"/>
                  </a:lnTo>
                  <a:lnTo>
                    <a:pt x="883920" y="853376"/>
                  </a:lnTo>
                  <a:lnTo>
                    <a:pt x="866749" y="857910"/>
                  </a:lnTo>
                  <a:lnTo>
                    <a:pt x="9144" y="597395"/>
                  </a:lnTo>
                  <a:lnTo>
                    <a:pt x="0" y="624840"/>
                  </a:lnTo>
                  <a:lnTo>
                    <a:pt x="827684" y="876261"/>
                  </a:lnTo>
                  <a:lnTo>
                    <a:pt x="829056" y="882408"/>
                  </a:lnTo>
                  <a:lnTo>
                    <a:pt x="819924" y="893064"/>
                  </a:lnTo>
                  <a:lnTo>
                    <a:pt x="1435608" y="1511795"/>
                  </a:lnTo>
                  <a:lnTo>
                    <a:pt x="1453896" y="1490459"/>
                  </a:lnTo>
                  <a:lnTo>
                    <a:pt x="856119" y="889762"/>
                  </a:lnTo>
                  <a:lnTo>
                    <a:pt x="864704" y="887501"/>
                  </a:lnTo>
                  <a:lnTo>
                    <a:pt x="893064" y="896099"/>
                  </a:lnTo>
                  <a:lnTo>
                    <a:pt x="897128" y="883907"/>
                  </a:lnTo>
                  <a:lnTo>
                    <a:pt x="911326" y="883907"/>
                  </a:lnTo>
                  <a:lnTo>
                    <a:pt x="911326" y="875182"/>
                  </a:lnTo>
                  <a:lnTo>
                    <a:pt x="1859280" y="62484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g22d2ccb2fbe_0_382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22d2ccb2fbe_0_382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22d2ccb2fbe_0_382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2d2ccb2fbe_0_382"/>
          <p:cNvSpPr txBox="1"/>
          <p:nvPr/>
        </p:nvSpPr>
        <p:spPr>
          <a:xfrm>
            <a:off x="2532364" y="2082977"/>
            <a:ext cx="35796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g22d2ccb2fbe_0_382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22d2ccb2fbe_0_382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g22d2ccb2fbe_0_414"/>
          <p:cNvGrpSpPr/>
          <p:nvPr/>
        </p:nvGrpSpPr>
        <p:grpSpPr>
          <a:xfrm>
            <a:off x="1636750" y="2929127"/>
            <a:ext cx="1012189" cy="1731517"/>
            <a:chOff x="1636750" y="2929127"/>
            <a:chExt cx="1012189" cy="1731517"/>
          </a:xfrm>
        </p:grpSpPr>
        <p:sp>
          <p:nvSpPr>
            <p:cNvPr id="468" name="Google Shape;468;g22d2ccb2fbe_0_414"/>
            <p:cNvSpPr/>
            <p:nvPr/>
          </p:nvSpPr>
          <p:spPr>
            <a:xfrm>
              <a:off x="1636750" y="2929127"/>
              <a:ext cx="1012189" cy="1679575"/>
            </a:xfrm>
            <a:custGeom>
              <a:avLst/>
              <a:gdLst/>
              <a:ahLst/>
              <a:cxnLst/>
              <a:rect l="l" t="t" r="r" b="b"/>
              <a:pathLst>
                <a:path w="1012189" h="1679575" extrusionOk="0">
                  <a:moveTo>
                    <a:pt x="441985" y="1667256"/>
                  </a:moveTo>
                  <a:lnTo>
                    <a:pt x="24396" y="691908"/>
                  </a:lnTo>
                  <a:lnTo>
                    <a:pt x="0" y="701040"/>
                  </a:lnTo>
                  <a:lnTo>
                    <a:pt x="414540" y="1679448"/>
                  </a:lnTo>
                  <a:lnTo>
                    <a:pt x="441985" y="1667256"/>
                  </a:lnTo>
                  <a:close/>
                </a:path>
                <a:path w="1012189" h="1679575" extrusionOk="0">
                  <a:moveTo>
                    <a:pt x="1011961" y="24396"/>
                  </a:moveTo>
                  <a:lnTo>
                    <a:pt x="993673" y="0"/>
                  </a:lnTo>
                  <a:lnTo>
                    <a:pt x="103644" y="685800"/>
                  </a:lnTo>
                  <a:lnTo>
                    <a:pt x="114427" y="700189"/>
                  </a:lnTo>
                  <a:lnTo>
                    <a:pt x="67068" y="685800"/>
                  </a:lnTo>
                  <a:lnTo>
                    <a:pt x="57924" y="713244"/>
                  </a:lnTo>
                  <a:lnTo>
                    <a:pt x="950988" y="984504"/>
                  </a:lnTo>
                  <a:lnTo>
                    <a:pt x="960132" y="957072"/>
                  </a:lnTo>
                  <a:lnTo>
                    <a:pt x="129120" y="704659"/>
                  </a:lnTo>
                  <a:lnTo>
                    <a:pt x="1011961" y="24396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22d2ccb2fbe_0_414"/>
            <p:cNvSpPr/>
            <p:nvPr/>
          </p:nvSpPr>
          <p:spPr>
            <a:xfrm>
              <a:off x="1972055" y="3953255"/>
              <a:ext cx="640080" cy="707389"/>
            </a:xfrm>
            <a:custGeom>
              <a:avLst/>
              <a:gdLst/>
              <a:ahLst/>
              <a:cxnLst/>
              <a:rect l="l" t="t" r="r" b="b"/>
              <a:pathLst>
                <a:path w="640080" h="707389" extrusionOk="0">
                  <a:moveTo>
                    <a:pt x="618744" y="0"/>
                  </a:moveTo>
                  <a:lnTo>
                    <a:pt x="0" y="685800"/>
                  </a:lnTo>
                  <a:lnTo>
                    <a:pt x="21336" y="707136"/>
                  </a:lnTo>
                  <a:lnTo>
                    <a:pt x="640067" y="21336"/>
                  </a:lnTo>
                  <a:lnTo>
                    <a:pt x="618744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g22d2ccb2fbe_0_414"/>
          <p:cNvSpPr txBox="1">
            <a:spLocks noGrp="1"/>
          </p:cNvSpPr>
          <p:nvPr>
            <p:ph type="title"/>
          </p:nvPr>
        </p:nvSpPr>
        <p:spPr>
          <a:xfrm>
            <a:off x="1459483" y="1127264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3366"/>
                </a:solidFill>
              </a:rPr>
              <a:t>Finding the adjacency matrix</a:t>
            </a:r>
            <a:endParaRPr dirty="0"/>
          </a:p>
        </p:txBody>
      </p:sp>
      <p:sp>
        <p:nvSpPr>
          <p:cNvPr id="471" name="Google Shape;471;g22d2ccb2fbe_0_414"/>
          <p:cNvSpPr txBox="1"/>
          <p:nvPr/>
        </p:nvSpPr>
        <p:spPr>
          <a:xfrm>
            <a:off x="5717527" y="2614676"/>
            <a:ext cx="27723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 c   d   e   f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22d2ccb2fbe_0_414"/>
          <p:cNvSpPr txBox="1"/>
          <p:nvPr/>
        </p:nvSpPr>
        <p:spPr>
          <a:xfrm>
            <a:off x="3702808" y="3513823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22d2ccb2fbe_0_414"/>
          <p:cNvSpPr/>
          <p:nvPr/>
        </p:nvSpPr>
        <p:spPr>
          <a:xfrm>
            <a:off x="54772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22d2ccb2fbe_0_414"/>
          <p:cNvSpPr txBox="1"/>
          <p:nvPr/>
        </p:nvSpPr>
        <p:spPr>
          <a:xfrm>
            <a:off x="5707786" y="3111512"/>
            <a:ext cx="2826300" cy="105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94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22d2ccb2fbe_0_414"/>
          <p:cNvSpPr txBox="1"/>
          <p:nvPr/>
        </p:nvSpPr>
        <p:spPr>
          <a:xfrm>
            <a:off x="4193463" y="2846260"/>
            <a:ext cx="7734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22d2ccb2fbe_0_414"/>
          <p:cNvSpPr txBox="1"/>
          <p:nvPr/>
        </p:nvSpPr>
        <p:spPr>
          <a:xfrm>
            <a:off x="4864011" y="3111512"/>
            <a:ext cx="1073100" cy="3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866139" lvl="0" indent="0" algn="just" rtl="0">
              <a:lnSpc>
                <a:spcPct val="14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b  c  d  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   </a:t>
            </a:r>
            <a:r>
              <a:rPr lang="en-US" sz="2400" b="1" i="0" u="sng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22d2ccb2fbe_0_414"/>
          <p:cNvSpPr txBox="1"/>
          <p:nvPr/>
        </p:nvSpPr>
        <p:spPr>
          <a:xfrm>
            <a:off x="2348420" y="5251132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8" name="Google Shape;478;g22d2ccb2fbe_0_414"/>
          <p:cNvGrpSpPr/>
          <p:nvPr/>
        </p:nvGrpSpPr>
        <p:grpSpPr>
          <a:xfrm>
            <a:off x="1612379" y="2865132"/>
            <a:ext cx="2009679" cy="1865363"/>
            <a:chOff x="1612379" y="2865132"/>
            <a:chExt cx="2009679" cy="1865363"/>
          </a:xfrm>
        </p:grpSpPr>
        <p:pic>
          <p:nvPicPr>
            <p:cNvPr id="479" name="Google Shape;479;g22d2ccb2fbe_0_4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g22d2ccb2fbe_0_414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1" name="Google Shape;481;g22d2ccb2fbe_0_4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g22d2ccb2fbe_0_414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3" name="Google Shape;483;g22d2ccb2fbe_0_4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4" name="Google Shape;484;g22d2ccb2fbe_0_414"/>
            <p:cNvSpPr/>
            <p:nvPr/>
          </p:nvSpPr>
          <p:spPr>
            <a:xfrm>
              <a:off x="2660891" y="3017532"/>
              <a:ext cx="810895" cy="622300"/>
            </a:xfrm>
            <a:custGeom>
              <a:avLst/>
              <a:gdLst/>
              <a:ahLst/>
              <a:cxnLst/>
              <a:rect l="l" t="t" r="r" b="b"/>
              <a:pathLst>
                <a:path w="810895" h="622300" extrusionOk="0">
                  <a:moveTo>
                    <a:pt x="15239" y="0"/>
                  </a:moveTo>
                  <a:lnTo>
                    <a:pt x="0" y="24371"/>
                  </a:lnTo>
                  <a:lnTo>
                    <a:pt x="795527" y="621791"/>
                  </a:lnTo>
                  <a:lnTo>
                    <a:pt x="810780" y="59739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5" name="Google Shape;485;g22d2ccb2fbe_0_4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4765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g22d2ccb2fbe_0_4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4493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g22d2ccb2fbe_0_41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" name="Google Shape;488;g22d2ccb2fbe_0_414"/>
            <p:cNvSpPr/>
            <p:nvPr/>
          </p:nvSpPr>
          <p:spPr>
            <a:xfrm>
              <a:off x="2514600" y="3017532"/>
              <a:ext cx="1039495" cy="1511935"/>
            </a:xfrm>
            <a:custGeom>
              <a:avLst/>
              <a:gdLst/>
              <a:ahLst/>
              <a:cxnLst/>
              <a:rect l="l" t="t" r="r" b="b"/>
              <a:pathLst>
                <a:path w="1039495" h="1511935" extrusionOk="0">
                  <a:moveTo>
                    <a:pt x="1039355" y="624840"/>
                  </a:moveTo>
                  <a:lnTo>
                    <a:pt x="1033272" y="597395"/>
                  </a:lnTo>
                  <a:lnTo>
                    <a:pt x="91401" y="846137"/>
                  </a:lnTo>
                  <a:lnTo>
                    <a:pt x="91401" y="0"/>
                  </a:lnTo>
                  <a:lnTo>
                    <a:pt x="63995" y="0"/>
                  </a:lnTo>
                  <a:lnTo>
                    <a:pt x="63995" y="853376"/>
                  </a:lnTo>
                  <a:lnTo>
                    <a:pt x="6083" y="868667"/>
                  </a:lnTo>
                  <a:lnTo>
                    <a:pt x="9131" y="882408"/>
                  </a:lnTo>
                  <a:lnTo>
                    <a:pt x="0" y="893064"/>
                  </a:lnTo>
                  <a:lnTo>
                    <a:pt x="615683" y="1511795"/>
                  </a:lnTo>
                  <a:lnTo>
                    <a:pt x="633971" y="1490459"/>
                  </a:lnTo>
                  <a:lnTo>
                    <a:pt x="36207" y="889762"/>
                  </a:lnTo>
                  <a:lnTo>
                    <a:pt x="63995" y="882421"/>
                  </a:lnTo>
                  <a:lnTo>
                    <a:pt x="63995" y="883907"/>
                  </a:lnTo>
                  <a:lnTo>
                    <a:pt x="91401" y="883907"/>
                  </a:lnTo>
                  <a:lnTo>
                    <a:pt x="91401" y="875182"/>
                  </a:lnTo>
                  <a:lnTo>
                    <a:pt x="1039355" y="62484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9" name="Google Shape;489;g22d2ccb2fbe_0_414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22d2ccb2fbe_0_414"/>
          <p:cNvSpPr txBox="1"/>
          <p:nvPr/>
        </p:nvSpPr>
        <p:spPr>
          <a:xfrm>
            <a:off x="1435036" y="6540003"/>
            <a:ext cx="6717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5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edges from b to a, from b to c, and from b to 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22d2ccb2fbe_0_414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22d2ccb2fbe_0_414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g22d2ccb2fbe_0_414"/>
          <p:cNvSpPr txBox="1"/>
          <p:nvPr/>
        </p:nvSpPr>
        <p:spPr>
          <a:xfrm>
            <a:off x="2532364" y="2082977"/>
            <a:ext cx="35796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22d2ccb2fbe_0_414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22d2ccb2fbe_0_414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g22d2ccb2fbe_0_446"/>
          <p:cNvGrpSpPr/>
          <p:nvPr/>
        </p:nvGrpSpPr>
        <p:grpSpPr>
          <a:xfrm>
            <a:off x="1636763" y="2929127"/>
            <a:ext cx="1835277" cy="1731645"/>
            <a:chOff x="1636763" y="2929127"/>
            <a:chExt cx="1835277" cy="1731645"/>
          </a:xfrm>
        </p:grpSpPr>
        <p:sp>
          <p:nvSpPr>
            <p:cNvPr id="501" name="Google Shape;501;g22d2ccb2fbe_0_446"/>
            <p:cNvSpPr/>
            <p:nvPr/>
          </p:nvSpPr>
          <p:spPr>
            <a:xfrm>
              <a:off x="2578595" y="3017532"/>
              <a:ext cx="893445" cy="883920"/>
            </a:xfrm>
            <a:custGeom>
              <a:avLst/>
              <a:gdLst/>
              <a:ahLst/>
              <a:cxnLst/>
              <a:rect l="l" t="t" r="r" b="b"/>
              <a:pathLst>
                <a:path w="893445" h="883920" extrusionOk="0">
                  <a:moveTo>
                    <a:pt x="27406" y="0"/>
                  </a:moveTo>
                  <a:lnTo>
                    <a:pt x="0" y="0"/>
                  </a:lnTo>
                  <a:lnTo>
                    <a:pt x="0" y="883907"/>
                  </a:lnTo>
                  <a:lnTo>
                    <a:pt x="27406" y="883907"/>
                  </a:lnTo>
                  <a:lnTo>
                    <a:pt x="27406" y="0"/>
                  </a:lnTo>
                  <a:close/>
                </a:path>
                <a:path w="893445" h="883920" extrusionOk="0">
                  <a:moveTo>
                    <a:pt x="893076" y="597395"/>
                  </a:moveTo>
                  <a:lnTo>
                    <a:pt x="97536" y="0"/>
                  </a:lnTo>
                  <a:lnTo>
                    <a:pt x="82296" y="24371"/>
                  </a:lnTo>
                  <a:lnTo>
                    <a:pt x="877824" y="621792"/>
                  </a:lnTo>
                  <a:lnTo>
                    <a:pt x="893076" y="597395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g22d2ccb2fbe_0_446"/>
            <p:cNvSpPr/>
            <p:nvPr/>
          </p:nvSpPr>
          <p:spPr>
            <a:xfrm>
              <a:off x="1636763" y="3621036"/>
              <a:ext cx="442594" cy="988060"/>
            </a:xfrm>
            <a:custGeom>
              <a:avLst/>
              <a:gdLst/>
              <a:ahLst/>
              <a:cxnLst/>
              <a:rect l="l" t="t" r="r" b="b"/>
              <a:pathLst>
                <a:path w="442594" h="988060" extrusionOk="0">
                  <a:moveTo>
                    <a:pt x="24384" y="0"/>
                  </a:moveTo>
                  <a:lnTo>
                    <a:pt x="0" y="9131"/>
                  </a:lnTo>
                  <a:lnTo>
                    <a:pt x="414528" y="987539"/>
                  </a:lnTo>
                  <a:lnTo>
                    <a:pt x="441972" y="975347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g22d2ccb2fbe_0_446"/>
            <p:cNvSpPr/>
            <p:nvPr/>
          </p:nvSpPr>
          <p:spPr>
            <a:xfrm>
              <a:off x="1740395" y="2929127"/>
              <a:ext cx="908685" cy="710564"/>
            </a:xfrm>
            <a:custGeom>
              <a:avLst/>
              <a:gdLst/>
              <a:ahLst/>
              <a:cxnLst/>
              <a:rect l="l" t="t" r="r" b="b"/>
              <a:pathLst>
                <a:path w="908685" h="710564" extrusionOk="0">
                  <a:moveTo>
                    <a:pt x="890028" y="0"/>
                  </a:moveTo>
                  <a:lnTo>
                    <a:pt x="0" y="685800"/>
                  </a:lnTo>
                  <a:lnTo>
                    <a:pt x="18288" y="710196"/>
                  </a:lnTo>
                  <a:lnTo>
                    <a:pt x="908316" y="2439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g22d2ccb2fbe_0_446"/>
            <p:cNvSpPr/>
            <p:nvPr/>
          </p:nvSpPr>
          <p:spPr>
            <a:xfrm>
              <a:off x="1694675" y="3614927"/>
              <a:ext cx="917575" cy="1045845"/>
            </a:xfrm>
            <a:custGeom>
              <a:avLst/>
              <a:gdLst/>
              <a:ahLst/>
              <a:cxnLst/>
              <a:rect l="l" t="t" r="r" b="b"/>
              <a:pathLst>
                <a:path w="917575" h="1045845" extrusionOk="0">
                  <a:moveTo>
                    <a:pt x="902208" y="271272"/>
                  </a:moveTo>
                  <a:lnTo>
                    <a:pt x="9144" y="0"/>
                  </a:lnTo>
                  <a:lnTo>
                    <a:pt x="0" y="27444"/>
                  </a:lnTo>
                  <a:lnTo>
                    <a:pt x="893064" y="298704"/>
                  </a:lnTo>
                  <a:lnTo>
                    <a:pt x="902208" y="271272"/>
                  </a:lnTo>
                  <a:close/>
                </a:path>
                <a:path w="917575" h="1045845" extrusionOk="0">
                  <a:moveTo>
                    <a:pt x="917448" y="359664"/>
                  </a:moveTo>
                  <a:lnTo>
                    <a:pt x="896124" y="338328"/>
                  </a:lnTo>
                  <a:lnTo>
                    <a:pt x="277380" y="1024128"/>
                  </a:lnTo>
                  <a:lnTo>
                    <a:pt x="298716" y="1045464"/>
                  </a:lnTo>
                  <a:lnTo>
                    <a:pt x="917448" y="359664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5" name="Google Shape;505;g22d2ccb2fbe_0_446"/>
          <p:cNvSpPr txBox="1">
            <a:spLocks noGrp="1"/>
          </p:cNvSpPr>
          <p:nvPr>
            <p:ph type="title"/>
          </p:nvPr>
        </p:nvSpPr>
        <p:spPr>
          <a:xfrm>
            <a:off x="1459483" y="1127264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Finding the adjacency matrix</a:t>
            </a:r>
            <a:endParaRPr/>
          </a:p>
        </p:txBody>
      </p:sp>
      <p:sp>
        <p:nvSpPr>
          <p:cNvPr id="506" name="Google Shape;506;g22d2ccb2fbe_0_446"/>
          <p:cNvSpPr txBox="1"/>
          <p:nvPr/>
        </p:nvSpPr>
        <p:spPr>
          <a:xfrm>
            <a:off x="5717527" y="2614676"/>
            <a:ext cx="27723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 c   d   e   f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22d2ccb2fbe_0_446"/>
          <p:cNvSpPr txBox="1"/>
          <p:nvPr/>
        </p:nvSpPr>
        <p:spPr>
          <a:xfrm>
            <a:off x="3702808" y="3513823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22d2ccb2fbe_0_446"/>
          <p:cNvSpPr/>
          <p:nvPr/>
        </p:nvSpPr>
        <p:spPr>
          <a:xfrm>
            <a:off x="54772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22d2ccb2fbe_0_446"/>
          <p:cNvSpPr txBox="1"/>
          <p:nvPr/>
        </p:nvSpPr>
        <p:spPr>
          <a:xfrm>
            <a:off x="5707697" y="3111512"/>
            <a:ext cx="2826300" cy="158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22d2ccb2fbe_0_446"/>
          <p:cNvSpPr txBox="1"/>
          <p:nvPr/>
        </p:nvSpPr>
        <p:spPr>
          <a:xfrm>
            <a:off x="4193413" y="2846260"/>
            <a:ext cx="7734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22d2ccb2fbe_0_446"/>
          <p:cNvSpPr txBox="1"/>
          <p:nvPr/>
        </p:nvSpPr>
        <p:spPr>
          <a:xfrm>
            <a:off x="4863960" y="3111512"/>
            <a:ext cx="1073100" cy="3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866139" lvl="0" indent="0" algn="just" rtl="0">
              <a:lnSpc>
                <a:spcPct val="14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b  c  d  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   </a:t>
            </a:r>
            <a:r>
              <a:rPr lang="en-US" sz="2400" b="1" i="0" u="sng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22d2ccb2fbe_0_446"/>
          <p:cNvSpPr txBox="1"/>
          <p:nvPr/>
        </p:nvSpPr>
        <p:spPr>
          <a:xfrm>
            <a:off x="2348369" y="5251132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3" name="Google Shape;513;g22d2ccb2fbe_0_446"/>
          <p:cNvGrpSpPr/>
          <p:nvPr/>
        </p:nvGrpSpPr>
        <p:grpSpPr>
          <a:xfrm>
            <a:off x="1612379" y="2865132"/>
            <a:ext cx="2009679" cy="1865363"/>
            <a:chOff x="1612379" y="2865132"/>
            <a:chExt cx="2009679" cy="1865363"/>
          </a:xfrm>
        </p:grpSpPr>
        <p:pic>
          <p:nvPicPr>
            <p:cNvPr id="514" name="Google Shape;514;g22d2ccb2fbe_0_4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5" name="Google Shape;515;g22d2ccb2fbe_0_446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6" name="Google Shape;516;g22d2ccb2fbe_0_44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7" name="Google Shape;517;g22d2ccb2fbe_0_446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8" name="Google Shape;518;g22d2ccb2fbe_0_44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g22d2ccb2fbe_0_44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4765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g22d2ccb2fbe_0_44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4493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g22d2ccb2fbe_0_44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2" name="Google Shape;522;g22d2ccb2fbe_0_446"/>
            <p:cNvSpPr/>
            <p:nvPr/>
          </p:nvSpPr>
          <p:spPr>
            <a:xfrm>
              <a:off x="2514600" y="3614927"/>
              <a:ext cx="1039495" cy="914400"/>
            </a:xfrm>
            <a:custGeom>
              <a:avLst/>
              <a:gdLst/>
              <a:ahLst/>
              <a:cxnLst/>
              <a:rect l="l" t="t" r="r" b="b"/>
              <a:pathLst>
                <a:path w="1039495" h="914400" extrusionOk="0">
                  <a:moveTo>
                    <a:pt x="1039355" y="27444"/>
                  </a:moveTo>
                  <a:lnTo>
                    <a:pt x="1033272" y="0"/>
                  </a:lnTo>
                  <a:lnTo>
                    <a:pt x="6083" y="271272"/>
                  </a:lnTo>
                  <a:lnTo>
                    <a:pt x="9131" y="285013"/>
                  </a:lnTo>
                  <a:lnTo>
                    <a:pt x="0" y="295668"/>
                  </a:lnTo>
                  <a:lnTo>
                    <a:pt x="615683" y="914400"/>
                  </a:lnTo>
                  <a:lnTo>
                    <a:pt x="633971" y="893064"/>
                  </a:lnTo>
                  <a:lnTo>
                    <a:pt x="36207" y="292366"/>
                  </a:lnTo>
                  <a:lnTo>
                    <a:pt x="1039355" y="27444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3" name="Google Shape;523;g22d2ccb2fbe_0_446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22d2ccb2fbe_0_446"/>
          <p:cNvSpPr txBox="1"/>
          <p:nvPr/>
        </p:nvSpPr>
        <p:spPr>
          <a:xfrm>
            <a:off x="1434985" y="6540003"/>
            <a:ext cx="670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5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edges from c to b, from c to d, and from c to 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22d2ccb2fbe_0_446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22d2ccb2fbe_0_446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22d2ccb2fbe_0_446"/>
          <p:cNvSpPr txBox="1"/>
          <p:nvPr/>
        </p:nvSpPr>
        <p:spPr>
          <a:xfrm>
            <a:off x="2532364" y="2082977"/>
            <a:ext cx="35790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22d2ccb2fbe_0_446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22d2ccb2fbe_0_446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2d2ccb2fbe_0_479"/>
          <p:cNvSpPr txBox="1">
            <a:spLocks noGrp="1"/>
          </p:cNvSpPr>
          <p:nvPr>
            <p:ph type="title"/>
          </p:nvPr>
        </p:nvSpPr>
        <p:spPr>
          <a:xfrm>
            <a:off x="1459496" y="1127290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3366"/>
                </a:solidFill>
              </a:rPr>
              <a:t>Finding the adjacency matrix</a:t>
            </a:r>
            <a:endParaRPr dirty="0"/>
          </a:p>
        </p:txBody>
      </p:sp>
      <p:sp>
        <p:nvSpPr>
          <p:cNvPr id="535" name="Google Shape;535;g22d2ccb2fbe_0_479"/>
          <p:cNvSpPr txBox="1"/>
          <p:nvPr/>
        </p:nvSpPr>
        <p:spPr>
          <a:xfrm>
            <a:off x="5507977" y="2614701"/>
            <a:ext cx="515647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c   d   e   f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22d2ccb2fbe_0_479"/>
          <p:cNvSpPr/>
          <p:nvPr/>
        </p:nvSpPr>
        <p:spPr>
          <a:xfrm>
            <a:off x="54772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22d2ccb2fbe_0_479"/>
          <p:cNvSpPr txBox="1"/>
          <p:nvPr/>
        </p:nvSpPr>
        <p:spPr>
          <a:xfrm>
            <a:off x="5546584" y="3222079"/>
            <a:ext cx="3159507" cy="158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g22d2ccb2fbe_0_479"/>
          <p:cNvSpPr txBox="1"/>
          <p:nvPr/>
        </p:nvSpPr>
        <p:spPr>
          <a:xfrm>
            <a:off x="4193413" y="2846260"/>
            <a:ext cx="7734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22d2ccb2fbe_0_479"/>
          <p:cNvSpPr txBox="1"/>
          <p:nvPr/>
        </p:nvSpPr>
        <p:spPr>
          <a:xfrm>
            <a:off x="4863960" y="3111512"/>
            <a:ext cx="1073100" cy="3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866139" lvl="0" indent="0" algn="just" rtl="0">
              <a:lnSpc>
                <a:spcPct val="14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b  c  d  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   </a:t>
            </a:r>
            <a:r>
              <a:rPr lang="en-US" sz="2400" b="1" i="0" u="sng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22d2ccb2fbe_0_479"/>
          <p:cNvSpPr txBox="1"/>
          <p:nvPr/>
        </p:nvSpPr>
        <p:spPr>
          <a:xfrm>
            <a:off x="1434985" y="6516039"/>
            <a:ext cx="5102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 THE ADJACENCY MATRIX . . 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1" name="Google Shape;541;g22d2ccb2fbe_0_479"/>
          <p:cNvGrpSpPr/>
          <p:nvPr/>
        </p:nvGrpSpPr>
        <p:grpSpPr>
          <a:xfrm>
            <a:off x="1612379" y="2865132"/>
            <a:ext cx="2009679" cy="1856219"/>
            <a:chOff x="1612379" y="2865132"/>
            <a:chExt cx="2009679" cy="1856219"/>
          </a:xfrm>
        </p:grpSpPr>
        <p:sp>
          <p:nvSpPr>
            <p:cNvPr id="542" name="Google Shape;542;g22d2ccb2fbe_0_479"/>
            <p:cNvSpPr/>
            <p:nvPr/>
          </p:nvSpPr>
          <p:spPr>
            <a:xfrm>
              <a:off x="1636750" y="2929127"/>
              <a:ext cx="1835150" cy="1731645"/>
            </a:xfrm>
            <a:custGeom>
              <a:avLst/>
              <a:gdLst/>
              <a:ahLst/>
              <a:cxnLst/>
              <a:rect l="l" t="t" r="r" b="b"/>
              <a:pathLst>
                <a:path w="1835150" h="1731645" extrusionOk="0">
                  <a:moveTo>
                    <a:pt x="975372" y="1045464"/>
                  </a:moveTo>
                  <a:lnTo>
                    <a:pt x="954049" y="1024128"/>
                  </a:lnTo>
                  <a:lnTo>
                    <a:pt x="420039" y="1616011"/>
                  </a:lnTo>
                  <a:lnTo>
                    <a:pt x="24396" y="691908"/>
                  </a:lnTo>
                  <a:lnTo>
                    <a:pt x="0" y="701040"/>
                  </a:lnTo>
                  <a:lnTo>
                    <a:pt x="398005" y="1640433"/>
                  </a:lnTo>
                  <a:lnTo>
                    <a:pt x="335305" y="1709928"/>
                  </a:lnTo>
                  <a:lnTo>
                    <a:pt x="356641" y="1731264"/>
                  </a:lnTo>
                  <a:lnTo>
                    <a:pt x="410972" y="1671040"/>
                  </a:lnTo>
                  <a:lnTo>
                    <a:pt x="414540" y="1679448"/>
                  </a:lnTo>
                  <a:lnTo>
                    <a:pt x="441985" y="1667256"/>
                  </a:lnTo>
                  <a:lnTo>
                    <a:pt x="433095" y="1646516"/>
                  </a:lnTo>
                  <a:lnTo>
                    <a:pt x="975372" y="1045464"/>
                  </a:lnTo>
                  <a:close/>
                </a:path>
                <a:path w="1835150" h="1731645" extrusionOk="0">
                  <a:moveTo>
                    <a:pt x="1011961" y="24396"/>
                  </a:moveTo>
                  <a:lnTo>
                    <a:pt x="993673" y="0"/>
                  </a:lnTo>
                  <a:lnTo>
                    <a:pt x="103644" y="685800"/>
                  </a:lnTo>
                  <a:lnTo>
                    <a:pt x="114427" y="700189"/>
                  </a:lnTo>
                  <a:lnTo>
                    <a:pt x="67068" y="685800"/>
                  </a:lnTo>
                  <a:lnTo>
                    <a:pt x="57924" y="713244"/>
                  </a:lnTo>
                  <a:lnTo>
                    <a:pt x="950988" y="984504"/>
                  </a:lnTo>
                  <a:lnTo>
                    <a:pt x="955052" y="972312"/>
                  </a:lnTo>
                  <a:lnTo>
                    <a:pt x="969251" y="972312"/>
                  </a:lnTo>
                  <a:lnTo>
                    <a:pt x="969251" y="88404"/>
                  </a:lnTo>
                  <a:lnTo>
                    <a:pt x="941844" y="88404"/>
                  </a:lnTo>
                  <a:lnTo>
                    <a:pt x="941844" y="951522"/>
                  </a:lnTo>
                  <a:lnTo>
                    <a:pt x="129120" y="704659"/>
                  </a:lnTo>
                  <a:lnTo>
                    <a:pt x="1011961" y="24396"/>
                  </a:lnTo>
                  <a:close/>
                </a:path>
                <a:path w="1835150" h="1731645" extrusionOk="0">
                  <a:moveTo>
                    <a:pt x="1834921" y="685800"/>
                  </a:moveTo>
                  <a:lnTo>
                    <a:pt x="1039380" y="88404"/>
                  </a:lnTo>
                  <a:lnTo>
                    <a:pt x="1024140" y="112776"/>
                  </a:lnTo>
                  <a:lnTo>
                    <a:pt x="1819668" y="710196"/>
                  </a:lnTo>
                  <a:lnTo>
                    <a:pt x="1834921" y="68580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3" name="Google Shape;543;g22d2ccb2fbe_0_47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4" name="Google Shape;544;g22d2ccb2fbe_0_479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5" name="Google Shape;545;g22d2ccb2fbe_0_47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6" name="Google Shape;546;g22d2ccb2fbe_0_479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7" name="Google Shape;547;g22d2ccb2fbe_0_47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g22d2ccb2fbe_0_47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53768" y="4517148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g22d2ccb2fbe_0_47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54083" y="4517148"/>
              <a:ext cx="204228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g22d2ccb2fbe_0_47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1" name="Google Shape;551;g22d2ccb2fbe_0_479"/>
            <p:cNvSpPr/>
            <p:nvPr/>
          </p:nvSpPr>
          <p:spPr>
            <a:xfrm>
              <a:off x="2514600" y="3614927"/>
              <a:ext cx="1039495" cy="914400"/>
            </a:xfrm>
            <a:custGeom>
              <a:avLst/>
              <a:gdLst/>
              <a:ahLst/>
              <a:cxnLst/>
              <a:rect l="l" t="t" r="r" b="b"/>
              <a:pathLst>
                <a:path w="1039495" h="914400" extrusionOk="0">
                  <a:moveTo>
                    <a:pt x="1039355" y="27444"/>
                  </a:moveTo>
                  <a:lnTo>
                    <a:pt x="1033272" y="0"/>
                  </a:lnTo>
                  <a:lnTo>
                    <a:pt x="6083" y="271272"/>
                  </a:lnTo>
                  <a:lnTo>
                    <a:pt x="9131" y="285013"/>
                  </a:lnTo>
                  <a:lnTo>
                    <a:pt x="0" y="295668"/>
                  </a:lnTo>
                  <a:lnTo>
                    <a:pt x="615683" y="914400"/>
                  </a:lnTo>
                  <a:lnTo>
                    <a:pt x="633971" y="893064"/>
                  </a:lnTo>
                  <a:lnTo>
                    <a:pt x="36207" y="292366"/>
                  </a:lnTo>
                  <a:lnTo>
                    <a:pt x="1039355" y="27444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2" name="Google Shape;552;g22d2ccb2fbe_0_479"/>
          <p:cNvSpPr txBox="1"/>
          <p:nvPr/>
        </p:nvSpPr>
        <p:spPr>
          <a:xfrm>
            <a:off x="3702808" y="3513848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22d2ccb2fbe_0_479"/>
          <p:cNvSpPr txBox="1"/>
          <p:nvPr/>
        </p:nvSpPr>
        <p:spPr>
          <a:xfrm>
            <a:off x="8616188" y="6828542"/>
            <a:ext cx="221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22d2ccb2fbe_0_479"/>
          <p:cNvSpPr txBox="1"/>
          <p:nvPr/>
        </p:nvSpPr>
        <p:spPr>
          <a:xfrm>
            <a:off x="2348483" y="5251195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22d2ccb2fbe_0_479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22d2ccb2fbe_0_479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22d2ccb2fbe_0_479"/>
          <p:cNvSpPr txBox="1"/>
          <p:nvPr/>
        </p:nvSpPr>
        <p:spPr>
          <a:xfrm>
            <a:off x="2532364" y="2082977"/>
            <a:ext cx="35790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22d2ccb2fbe_0_479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g22d2ccb2fbe_0_479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2d2ccb2fbe_0_508"/>
          <p:cNvSpPr/>
          <p:nvPr/>
        </p:nvSpPr>
        <p:spPr>
          <a:xfrm>
            <a:off x="1636750" y="2929127"/>
            <a:ext cx="1835150" cy="1731645"/>
          </a:xfrm>
          <a:custGeom>
            <a:avLst/>
            <a:gdLst/>
            <a:ahLst/>
            <a:cxnLst/>
            <a:rect l="l" t="t" r="r" b="b"/>
            <a:pathLst>
              <a:path w="1835150" h="1731645" extrusionOk="0">
                <a:moveTo>
                  <a:pt x="975372" y="1045464"/>
                </a:moveTo>
                <a:lnTo>
                  <a:pt x="954049" y="1024128"/>
                </a:lnTo>
                <a:lnTo>
                  <a:pt x="420039" y="1616011"/>
                </a:lnTo>
                <a:lnTo>
                  <a:pt x="24396" y="691908"/>
                </a:lnTo>
                <a:lnTo>
                  <a:pt x="0" y="701040"/>
                </a:lnTo>
                <a:lnTo>
                  <a:pt x="398005" y="1640433"/>
                </a:lnTo>
                <a:lnTo>
                  <a:pt x="335305" y="1709928"/>
                </a:lnTo>
                <a:lnTo>
                  <a:pt x="356641" y="1731264"/>
                </a:lnTo>
                <a:lnTo>
                  <a:pt x="410972" y="1671040"/>
                </a:lnTo>
                <a:lnTo>
                  <a:pt x="414540" y="1679448"/>
                </a:lnTo>
                <a:lnTo>
                  <a:pt x="441985" y="1667256"/>
                </a:lnTo>
                <a:lnTo>
                  <a:pt x="433095" y="1646516"/>
                </a:lnTo>
                <a:lnTo>
                  <a:pt x="975372" y="1045464"/>
                </a:lnTo>
                <a:close/>
              </a:path>
              <a:path w="1835150" h="1731645" extrusionOk="0">
                <a:moveTo>
                  <a:pt x="1011961" y="24396"/>
                </a:moveTo>
                <a:lnTo>
                  <a:pt x="993673" y="0"/>
                </a:lnTo>
                <a:lnTo>
                  <a:pt x="103644" y="685800"/>
                </a:lnTo>
                <a:lnTo>
                  <a:pt x="114427" y="700189"/>
                </a:lnTo>
                <a:lnTo>
                  <a:pt x="67068" y="685800"/>
                </a:lnTo>
                <a:lnTo>
                  <a:pt x="57924" y="713244"/>
                </a:lnTo>
                <a:lnTo>
                  <a:pt x="950988" y="984504"/>
                </a:lnTo>
                <a:lnTo>
                  <a:pt x="955052" y="972312"/>
                </a:lnTo>
                <a:lnTo>
                  <a:pt x="969251" y="972312"/>
                </a:lnTo>
                <a:lnTo>
                  <a:pt x="969251" y="88404"/>
                </a:lnTo>
                <a:lnTo>
                  <a:pt x="941844" y="88404"/>
                </a:lnTo>
                <a:lnTo>
                  <a:pt x="941844" y="951522"/>
                </a:lnTo>
                <a:lnTo>
                  <a:pt x="129120" y="704659"/>
                </a:lnTo>
                <a:lnTo>
                  <a:pt x="1011961" y="24396"/>
                </a:lnTo>
                <a:close/>
              </a:path>
              <a:path w="1835150" h="1731645" extrusionOk="0">
                <a:moveTo>
                  <a:pt x="1834921" y="685800"/>
                </a:moveTo>
                <a:lnTo>
                  <a:pt x="1039380" y="88404"/>
                </a:lnTo>
                <a:lnTo>
                  <a:pt x="1024140" y="112776"/>
                </a:lnTo>
                <a:lnTo>
                  <a:pt x="1819668" y="710196"/>
                </a:lnTo>
                <a:lnTo>
                  <a:pt x="1834921" y="685800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22d2ccb2fbe_0_508"/>
          <p:cNvSpPr txBox="1">
            <a:spLocks noGrp="1"/>
          </p:cNvSpPr>
          <p:nvPr>
            <p:ph type="title"/>
          </p:nvPr>
        </p:nvSpPr>
        <p:spPr>
          <a:xfrm>
            <a:off x="1459483" y="1127264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Finding the adjacency matrix</a:t>
            </a:r>
            <a:endParaRPr/>
          </a:p>
        </p:txBody>
      </p:sp>
      <p:sp>
        <p:nvSpPr>
          <p:cNvPr id="566" name="Google Shape;566;g22d2ccb2fbe_0_508"/>
          <p:cNvSpPr txBox="1"/>
          <p:nvPr/>
        </p:nvSpPr>
        <p:spPr>
          <a:xfrm>
            <a:off x="5717527" y="2614676"/>
            <a:ext cx="27723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 c   d   e   f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22d2ccb2fbe_0_508"/>
          <p:cNvSpPr txBox="1"/>
          <p:nvPr/>
        </p:nvSpPr>
        <p:spPr>
          <a:xfrm>
            <a:off x="3702808" y="3513823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22d2ccb2fbe_0_508"/>
          <p:cNvSpPr/>
          <p:nvPr/>
        </p:nvSpPr>
        <p:spPr>
          <a:xfrm>
            <a:off x="54772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22d2ccb2fbe_0_508"/>
          <p:cNvSpPr txBox="1"/>
          <p:nvPr/>
        </p:nvSpPr>
        <p:spPr>
          <a:xfrm>
            <a:off x="5268577" y="3178217"/>
            <a:ext cx="3670200" cy="315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 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   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   0   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</a:t>
            </a:r>
            <a:r>
              <a:rPr lang="en-US" sz="2400" b="1" i="0" u="sng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  1   1   1   1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22d2ccb2fbe_0_508"/>
          <p:cNvSpPr txBox="1"/>
          <p:nvPr/>
        </p:nvSpPr>
        <p:spPr>
          <a:xfrm>
            <a:off x="4193349" y="2846260"/>
            <a:ext cx="7734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22d2ccb2fbe_0_508"/>
          <p:cNvSpPr txBox="1"/>
          <p:nvPr/>
        </p:nvSpPr>
        <p:spPr>
          <a:xfrm>
            <a:off x="1396822" y="6516039"/>
            <a:ext cx="653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Notice that this matrix is symmetric.   That is </a:t>
            </a:r>
            <a:r>
              <a:rPr lang="en-US" sz="20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2025" b="1" i="1" u="none" strike="noStrike" cap="none" baseline="-2500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ij</a:t>
            </a:r>
            <a:r>
              <a:rPr lang="en-US" sz="2025" b="1" i="1" u="none" strike="noStrike" cap="none" baseline="-250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a</a:t>
            </a:r>
            <a:r>
              <a:rPr lang="en-US" sz="2025" b="1" i="1" u="none" strike="noStrike" cap="none" baseline="-250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ji</a:t>
            </a:r>
            <a:endParaRPr sz="2025" b="0" i="0" u="none" strike="noStrike" cap="none" baseline="-250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2" name="Google Shape;572;g22d2ccb2fbe_0_508"/>
          <p:cNvSpPr txBox="1"/>
          <p:nvPr/>
        </p:nvSpPr>
        <p:spPr>
          <a:xfrm>
            <a:off x="8070405" y="6516039"/>
            <a:ext cx="7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22d2ccb2fbe_0_508"/>
          <p:cNvSpPr txBox="1"/>
          <p:nvPr/>
        </p:nvSpPr>
        <p:spPr>
          <a:xfrm>
            <a:off x="2348306" y="5251132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4" name="Google Shape;574;g22d2ccb2fbe_0_508"/>
          <p:cNvGrpSpPr/>
          <p:nvPr/>
        </p:nvGrpSpPr>
        <p:grpSpPr>
          <a:xfrm>
            <a:off x="1612379" y="2865132"/>
            <a:ext cx="2009679" cy="1856219"/>
            <a:chOff x="1612379" y="2865132"/>
            <a:chExt cx="2009679" cy="1856219"/>
          </a:xfrm>
        </p:grpSpPr>
        <p:pic>
          <p:nvPicPr>
            <p:cNvPr id="575" name="Google Shape;575;g22d2ccb2fbe_0_5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6" name="Google Shape;576;g22d2ccb2fbe_0_508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7" name="Google Shape;577;g22d2ccb2fbe_0_5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" name="Google Shape;578;g22d2ccb2fbe_0_508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9" name="Google Shape;579;g22d2ccb2fbe_0_50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53768" y="4517148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g22d2ccb2fbe_0_50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g22d2ccb2fbe_0_50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54083" y="4517148"/>
              <a:ext cx="204228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g22d2ccb2fbe_0_50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g22d2ccb2fbe_0_508"/>
            <p:cNvSpPr/>
            <p:nvPr/>
          </p:nvSpPr>
          <p:spPr>
            <a:xfrm>
              <a:off x="2514600" y="3614927"/>
              <a:ext cx="1039495" cy="914400"/>
            </a:xfrm>
            <a:custGeom>
              <a:avLst/>
              <a:gdLst/>
              <a:ahLst/>
              <a:cxnLst/>
              <a:rect l="l" t="t" r="r" b="b"/>
              <a:pathLst>
                <a:path w="1039495" h="914400" extrusionOk="0">
                  <a:moveTo>
                    <a:pt x="1039355" y="27444"/>
                  </a:moveTo>
                  <a:lnTo>
                    <a:pt x="1033272" y="0"/>
                  </a:lnTo>
                  <a:lnTo>
                    <a:pt x="6083" y="271272"/>
                  </a:lnTo>
                  <a:lnTo>
                    <a:pt x="9131" y="285013"/>
                  </a:lnTo>
                  <a:lnTo>
                    <a:pt x="0" y="295668"/>
                  </a:lnTo>
                  <a:lnTo>
                    <a:pt x="615683" y="914400"/>
                  </a:lnTo>
                  <a:lnTo>
                    <a:pt x="633971" y="893064"/>
                  </a:lnTo>
                  <a:lnTo>
                    <a:pt x="36207" y="292366"/>
                  </a:lnTo>
                  <a:lnTo>
                    <a:pt x="1039355" y="27444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4" name="Google Shape;584;g22d2ccb2fbe_0_508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22d2ccb2fbe_0_508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22d2ccb2fbe_0_508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g22d2ccb2fbe_0_508"/>
          <p:cNvSpPr txBox="1"/>
          <p:nvPr/>
        </p:nvSpPr>
        <p:spPr>
          <a:xfrm>
            <a:off x="2532364" y="2082977"/>
            <a:ext cx="35790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g22d2ccb2fbe_0_508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22d2ccb2fbe_0_508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2d2ccb2fbe_0_600"/>
          <p:cNvSpPr txBox="1"/>
          <p:nvPr/>
        </p:nvSpPr>
        <p:spPr>
          <a:xfrm>
            <a:off x="1272476" y="2197125"/>
            <a:ext cx="6403200" cy="19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304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directed graph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with n vertices  can be represented by its adjacency matrix,  A, where entry a</a:t>
            </a:r>
            <a:r>
              <a:rPr lang="en-US" sz="2400" b="1" i="1" u="none" strike="noStrike" cap="none" baseline="-25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ij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row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column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g22d2ccb2fbe_0_600"/>
          <p:cNvSpPr txBox="1"/>
          <p:nvPr/>
        </p:nvSpPr>
        <p:spPr>
          <a:xfrm>
            <a:off x="2971228" y="4419104"/>
            <a:ext cx="195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g22d2ccb2fbe_0_600"/>
          <p:cNvSpPr txBox="1"/>
          <p:nvPr/>
        </p:nvSpPr>
        <p:spPr>
          <a:xfrm>
            <a:off x="3788905" y="4419104"/>
            <a:ext cx="3924900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if   ( </a:t>
            </a:r>
            <a:r>
              <a:rPr lang="en-US" sz="2400" b="1" i="1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1" u="none" strike="noStrike" cap="none" baseline="-25000" dirty="0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1" i="1" u="none" strike="noStrike" cap="none" dirty="0" err="1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1" u="none" strike="noStrike" cap="none" baseline="-25000" dirty="0" err="1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sz="2400" b="1" i="1" u="none" strike="noStrike" cap="none" baseline="-25000" dirty="0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) is an edge in G,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22d2ccb2fbe_0_600"/>
          <p:cNvSpPr txBox="1"/>
          <p:nvPr/>
        </p:nvSpPr>
        <p:spPr>
          <a:xfrm>
            <a:off x="1272413" y="4940300"/>
            <a:ext cx="5613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 baseline="30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50" b="1" i="1" u="none" strike="noStrike" cap="none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ij</a:t>
            </a:r>
            <a:endParaRPr sz="185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8" name="Google Shape;598;g22d2ccb2fbe_0_600"/>
          <p:cNvSpPr txBox="1"/>
          <p:nvPr/>
        </p:nvSpPr>
        <p:spPr>
          <a:xfrm>
            <a:off x="1995779" y="4854968"/>
            <a:ext cx="233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g22d2ccb2fbe_0_600"/>
          <p:cNvSpPr txBox="1"/>
          <p:nvPr/>
        </p:nvSpPr>
        <p:spPr>
          <a:xfrm>
            <a:off x="2980791" y="5382247"/>
            <a:ext cx="195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g22d2ccb2fbe_0_600"/>
          <p:cNvSpPr txBox="1"/>
          <p:nvPr/>
        </p:nvSpPr>
        <p:spPr>
          <a:xfrm>
            <a:off x="3824071" y="5382247"/>
            <a:ext cx="15393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otherwise.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22d2ccb2fbe_0_600"/>
          <p:cNvSpPr txBox="1">
            <a:spLocks noGrp="1"/>
          </p:cNvSpPr>
          <p:nvPr>
            <p:ph type="title"/>
          </p:nvPr>
        </p:nvSpPr>
        <p:spPr>
          <a:xfrm>
            <a:off x="2885795" y="1182128"/>
            <a:ext cx="4212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Adjacency Matrix</a:t>
            </a:r>
            <a:endParaRPr/>
          </a:p>
        </p:txBody>
      </p:sp>
      <p:sp>
        <p:nvSpPr>
          <p:cNvPr id="602" name="Google Shape;602;g22d2ccb2fbe_0_600"/>
          <p:cNvSpPr/>
          <p:nvPr/>
        </p:nvSpPr>
        <p:spPr>
          <a:xfrm>
            <a:off x="2426195" y="4331208"/>
            <a:ext cx="320039" cy="1628139"/>
          </a:xfrm>
          <a:custGeom>
            <a:avLst/>
            <a:gdLst/>
            <a:ahLst/>
            <a:cxnLst/>
            <a:rect l="l" t="t" r="r" b="b"/>
            <a:pathLst>
              <a:path w="320039" h="1628139" extrusionOk="0">
                <a:moveTo>
                  <a:pt x="219456" y="1563623"/>
                </a:moveTo>
                <a:lnTo>
                  <a:pt x="182880" y="1563623"/>
                </a:lnTo>
                <a:lnTo>
                  <a:pt x="201168" y="1584959"/>
                </a:lnTo>
                <a:lnTo>
                  <a:pt x="225552" y="1603247"/>
                </a:lnTo>
                <a:lnTo>
                  <a:pt x="228600" y="1603247"/>
                </a:lnTo>
                <a:lnTo>
                  <a:pt x="256032" y="1615452"/>
                </a:lnTo>
                <a:lnTo>
                  <a:pt x="271284" y="1621535"/>
                </a:lnTo>
                <a:lnTo>
                  <a:pt x="301752" y="1627631"/>
                </a:lnTo>
                <a:lnTo>
                  <a:pt x="317004" y="1627631"/>
                </a:lnTo>
                <a:lnTo>
                  <a:pt x="320040" y="1600199"/>
                </a:lnTo>
                <a:lnTo>
                  <a:pt x="304800" y="1600199"/>
                </a:lnTo>
                <a:lnTo>
                  <a:pt x="289572" y="1597152"/>
                </a:lnTo>
                <a:lnTo>
                  <a:pt x="277368" y="1594116"/>
                </a:lnTo>
                <a:lnTo>
                  <a:pt x="262128" y="1591055"/>
                </a:lnTo>
                <a:lnTo>
                  <a:pt x="240804" y="1578864"/>
                </a:lnTo>
                <a:lnTo>
                  <a:pt x="219456" y="1563623"/>
                </a:lnTo>
                <a:close/>
              </a:path>
              <a:path w="320039" h="1628139" extrusionOk="0">
                <a:moveTo>
                  <a:pt x="152400" y="862583"/>
                </a:moveTo>
                <a:lnTo>
                  <a:pt x="109740" y="862583"/>
                </a:lnTo>
                <a:lnTo>
                  <a:pt x="128028" y="880871"/>
                </a:lnTo>
                <a:lnTo>
                  <a:pt x="134112" y="890028"/>
                </a:lnTo>
                <a:lnTo>
                  <a:pt x="140208" y="902207"/>
                </a:lnTo>
                <a:lnTo>
                  <a:pt x="146316" y="911364"/>
                </a:lnTo>
                <a:lnTo>
                  <a:pt x="152400" y="935735"/>
                </a:lnTo>
                <a:lnTo>
                  <a:pt x="152400" y="1496567"/>
                </a:lnTo>
                <a:lnTo>
                  <a:pt x="158496" y="1527047"/>
                </a:lnTo>
                <a:lnTo>
                  <a:pt x="164604" y="1539252"/>
                </a:lnTo>
                <a:lnTo>
                  <a:pt x="173736" y="1551431"/>
                </a:lnTo>
                <a:lnTo>
                  <a:pt x="179832" y="1563623"/>
                </a:lnTo>
                <a:lnTo>
                  <a:pt x="222516" y="1563623"/>
                </a:lnTo>
                <a:lnTo>
                  <a:pt x="204726" y="1548383"/>
                </a:lnTo>
                <a:lnTo>
                  <a:pt x="204228" y="1548383"/>
                </a:lnTo>
                <a:lnTo>
                  <a:pt x="201168" y="1545335"/>
                </a:lnTo>
                <a:lnTo>
                  <a:pt x="201942" y="1545335"/>
                </a:lnTo>
                <a:lnTo>
                  <a:pt x="195084" y="1536191"/>
                </a:lnTo>
                <a:lnTo>
                  <a:pt x="192024" y="1523999"/>
                </a:lnTo>
                <a:lnTo>
                  <a:pt x="185928" y="1514855"/>
                </a:lnTo>
                <a:lnTo>
                  <a:pt x="179832" y="1490471"/>
                </a:lnTo>
                <a:lnTo>
                  <a:pt x="179832" y="932687"/>
                </a:lnTo>
                <a:lnTo>
                  <a:pt x="173736" y="902207"/>
                </a:lnTo>
                <a:lnTo>
                  <a:pt x="161544" y="877823"/>
                </a:lnTo>
                <a:lnTo>
                  <a:pt x="152400" y="865631"/>
                </a:lnTo>
                <a:lnTo>
                  <a:pt x="152400" y="862583"/>
                </a:lnTo>
                <a:close/>
              </a:path>
              <a:path w="320039" h="1628139" extrusionOk="0">
                <a:moveTo>
                  <a:pt x="201168" y="1545335"/>
                </a:moveTo>
                <a:lnTo>
                  <a:pt x="204228" y="1548383"/>
                </a:lnTo>
                <a:lnTo>
                  <a:pt x="203334" y="1547192"/>
                </a:lnTo>
                <a:lnTo>
                  <a:pt x="201168" y="1545335"/>
                </a:lnTo>
                <a:close/>
              </a:path>
              <a:path w="320039" h="1628139" extrusionOk="0">
                <a:moveTo>
                  <a:pt x="203334" y="1547192"/>
                </a:moveTo>
                <a:lnTo>
                  <a:pt x="204228" y="1548383"/>
                </a:lnTo>
                <a:lnTo>
                  <a:pt x="204726" y="1548383"/>
                </a:lnTo>
                <a:lnTo>
                  <a:pt x="203334" y="1547192"/>
                </a:lnTo>
                <a:close/>
              </a:path>
              <a:path w="320039" h="1628139" extrusionOk="0">
                <a:moveTo>
                  <a:pt x="201942" y="1545335"/>
                </a:moveTo>
                <a:lnTo>
                  <a:pt x="201168" y="1545335"/>
                </a:lnTo>
                <a:lnTo>
                  <a:pt x="203334" y="1547192"/>
                </a:lnTo>
                <a:lnTo>
                  <a:pt x="201942" y="1545335"/>
                </a:lnTo>
                <a:close/>
              </a:path>
              <a:path w="320039" h="1628139" extrusionOk="0">
                <a:moveTo>
                  <a:pt x="134112" y="847343"/>
                </a:moveTo>
                <a:lnTo>
                  <a:pt x="91440" y="847343"/>
                </a:lnTo>
                <a:lnTo>
                  <a:pt x="112776" y="865631"/>
                </a:lnTo>
                <a:lnTo>
                  <a:pt x="109740" y="862583"/>
                </a:lnTo>
                <a:lnTo>
                  <a:pt x="149352" y="862583"/>
                </a:lnTo>
                <a:lnTo>
                  <a:pt x="134112" y="847343"/>
                </a:lnTo>
                <a:close/>
              </a:path>
              <a:path w="320039" h="1628139" extrusionOk="0">
                <a:moveTo>
                  <a:pt x="84273" y="813275"/>
                </a:moveTo>
                <a:lnTo>
                  <a:pt x="76200" y="816863"/>
                </a:lnTo>
                <a:lnTo>
                  <a:pt x="60972" y="822959"/>
                </a:lnTo>
                <a:lnTo>
                  <a:pt x="45720" y="826007"/>
                </a:lnTo>
                <a:lnTo>
                  <a:pt x="30480" y="826007"/>
                </a:lnTo>
                <a:lnTo>
                  <a:pt x="15240" y="829055"/>
                </a:lnTo>
                <a:lnTo>
                  <a:pt x="39624" y="829055"/>
                </a:lnTo>
                <a:lnTo>
                  <a:pt x="54864" y="832116"/>
                </a:lnTo>
                <a:lnTo>
                  <a:pt x="91440" y="850391"/>
                </a:lnTo>
                <a:lnTo>
                  <a:pt x="91440" y="847343"/>
                </a:lnTo>
                <a:lnTo>
                  <a:pt x="134112" y="847343"/>
                </a:lnTo>
                <a:lnTo>
                  <a:pt x="131064" y="844295"/>
                </a:lnTo>
                <a:lnTo>
                  <a:pt x="131064" y="841247"/>
                </a:lnTo>
                <a:lnTo>
                  <a:pt x="106680" y="826007"/>
                </a:lnTo>
                <a:lnTo>
                  <a:pt x="106680" y="822959"/>
                </a:lnTo>
                <a:lnTo>
                  <a:pt x="103632" y="822959"/>
                </a:lnTo>
                <a:lnTo>
                  <a:pt x="84273" y="813275"/>
                </a:lnTo>
                <a:close/>
              </a:path>
              <a:path w="320039" h="1628139" extrusionOk="0">
                <a:moveTo>
                  <a:pt x="15240" y="798575"/>
                </a:moveTo>
                <a:lnTo>
                  <a:pt x="6096" y="798575"/>
                </a:lnTo>
                <a:lnTo>
                  <a:pt x="0" y="804671"/>
                </a:lnTo>
                <a:lnTo>
                  <a:pt x="0" y="819911"/>
                </a:lnTo>
                <a:lnTo>
                  <a:pt x="6096" y="829055"/>
                </a:lnTo>
                <a:lnTo>
                  <a:pt x="15240" y="829055"/>
                </a:lnTo>
                <a:lnTo>
                  <a:pt x="15240" y="798575"/>
                </a:lnTo>
                <a:close/>
              </a:path>
              <a:path w="320039" h="1628139" extrusionOk="0">
                <a:moveTo>
                  <a:pt x="15240" y="798575"/>
                </a:moveTo>
                <a:lnTo>
                  <a:pt x="15240" y="829055"/>
                </a:lnTo>
                <a:lnTo>
                  <a:pt x="30480" y="826007"/>
                </a:lnTo>
                <a:lnTo>
                  <a:pt x="45720" y="826007"/>
                </a:lnTo>
                <a:lnTo>
                  <a:pt x="60972" y="822959"/>
                </a:lnTo>
                <a:lnTo>
                  <a:pt x="76200" y="816863"/>
                </a:lnTo>
                <a:lnTo>
                  <a:pt x="84273" y="813275"/>
                </a:lnTo>
                <a:lnTo>
                  <a:pt x="79260" y="810767"/>
                </a:lnTo>
                <a:lnTo>
                  <a:pt x="64008" y="804671"/>
                </a:lnTo>
                <a:lnTo>
                  <a:pt x="48768" y="801623"/>
                </a:lnTo>
                <a:lnTo>
                  <a:pt x="30480" y="801623"/>
                </a:lnTo>
                <a:lnTo>
                  <a:pt x="15240" y="798575"/>
                </a:lnTo>
                <a:close/>
              </a:path>
              <a:path w="320039" h="1628139" extrusionOk="0">
                <a:moveTo>
                  <a:pt x="91440" y="777252"/>
                </a:moveTo>
                <a:lnTo>
                  <a:pt x="67056" y="789431"/>
                </a:lnTo>
                <a:lnTo>
                  <a:pt x="42684" y="795540"/>
                </a:lnTo>
                <a:lnTo>
                  <a:pt x="27432" y="798575"/>
                </a:lnTo>
                <a:lnTo>
                  <a:pt x="15240" y="798575"/>
                </a:lnTo>
                <a:lnTo>
                  <a:pt x="30480" y="801623"/>
                </a:lnTo>
                <a:lnTo>
                  <a:pt x="48768" y="801623"/>
                </a:lnTo>
                <a:lnTo>
                  <a:pt x="64008" y="804671"/>
                </a:lnTo>
                <a:lnTo>
                  <a:pt x="79260" y="810767"/>
                </a:lnTo>
                <a:lnTo>
                  <a:pt x="84273" y="813275"/>
                </a:lnTo>
                <a:lnTo>
                  <a:pt x="103632" y="804671"/>
                </a:lnTo>
                <a:lnTo>
                  <a:pt x="106680" y="804671"/>
                </a:lnTo>
                <a:lnTo>
                  <a:pt x="106680" y="801623"/>
                </a:lnTo>
                <a:lnTo>
                  <a:pt x="131064" y="786383"/>
                </a:lnTo>
                <a:lnTo>
                  <a:pt x="131064" y="783335"/>
                </a:lnTo>
                <a:lnTo>
                  <a:pt x="134112" y="780287"/>
                </a:lnTo>
                <a:lnTo>
                  <a:pt x="91440" y="780287"/>
                </a:lnTo>
                <a:lnTo>
                  <a:pt x="91440" y="777252"/>
                </a:lnTo>
                <a:close/>
              </a:path>
              <a:path w="320039" h="1628139" extrusionOk="0">
                <a:moveTo>
                  <a:pt x="112776" y="761999"/>
                </a:moveTo>
                <a:lnTo>
                  <a:pt x="91440" y="780287"/>
                </a:lnTo>
                <a:lnTo>
                  <a:pt x="134112" y="780287"/>
                </a:lnTo>
                <a:lnTo>
                  <a:pt x="149352" y="765047"/>
                </a:lnTo>
                <a:lnTo>
                  <a:pt x="109740" y="765047"/>
                </a:lnTo>
                <a:lnTo>
                  <a:pt x="112776" y="761999"/>
                </a:lnTo>
                <a:close/>
              </a:path>
              <a:path w="320039" h="1628139" extrusionOk="0">
                <a:moveTo>
                  <a:pt x="219466" y="64007"/>
                </a:moveTo>
                <a:lnTo>
                  <a:pt x="179832" y="64007"/>
                </a:lnTo>
                <a:lnTo>
                  <a:pt x="170688" y="76200"/>
                </a:lnTo>
                <a:lnTo>
                  <a:pt x="164604" y="88391"/>
                </a:lnTo>
                <a:lnTo>
                  <a:pt x="158496" y="103631"/>
                </a:lnTo>
                <a:lnTo>
                  <a:pt x="152400" y="134112"/>
                </a:lnTo>
                <a:lnTo>
                  <a:pt x="152400" y="691895"/>
                </a:lnTo>
                <a:lnTo>
                  <a:pt x="149352" y="704087"/>
                </a:lnTo>
                <a:lnTo>
                  <a:pt x="146316" y="713231"/>
                </a:lnTo>
                <a:lnTo>
                  <a:pt x="140208" y="725423"/>
                </a:lnTo>
                <a:lnTo>
                  <a:pt x="137172" y="734567"/>
                </a:lnTo>
                <a:lnTo>
                  <a:pt x="128028" y="746759"/>
                </a:lnTo>
                <a:lnTo>
                  <a:pt x="109740" y="765047"/>
                </a:lnTo>
                <a:lnTo>
                  <a:pt x="152400" y="765047"/>
                </a:lnTo>
                <a:lnTo>
                  <a:pt x="152400" y="761999"/>
                </a:lnTo>
                <a:lnTo>
                  <a:pt x="158496" y="752855"/>
                </a:lnTo>
                <a:lnTo>
                  <a:pt x="167640" y="740676"/>
                </a:lnTo>
                <a:lnTo>
                  <a:pt x="173736" y="725423"/>
                </a:lnTo>
                <a:lnTo>
                  <a:pt x="176784" y="710183"/>
                </a:lnTo>
                <a:lnTo>
                  <a:pt x="179832" y="697991"/>
                </a:lnTo>
                <a:lnTo>
                  <a:pt x="179832" y="134112"/>
                </a:lnTo>
                <a:lnTo>
                  <a:pt x="182880" y="121919"/>
                </a:lnTo>
                <a:lnTo>
                  <a:pt x="185928" y="112775"/>
                </a:lnTo>
                <a:lnTo>
                  <a:pt x="192024" y="100583"/>
                </a:lnTo>
                <a:lnTo>
                  <a:pt x="198120" y="91452"/>
                </a:lnTo>
                <a:lnTo>
                  <a:pt x="202703" y="82295"/>
                </a:lnTo>
                <a:lnTo>
                  <a:pt x="201168" y="82295"/>
                </a:lnTo>
                <a:lnTo>
                  <a:pt x="219466" y="64007"/>
                </a:lnTo>
                <a:close/>
              </a:path>
              <a:path w="320039" h="1628139" extrusionOk="0">
                <a:moveTo>
                  <a:pt x="204228" y="79247"/>
                </a:moveTo>
                <a:lnTo>
                  <a:pt x="201168" y="82295"/>
                </a:lnTo>
                <a:lnTo>
                  <a:pt x="202703" y="82295"/>
                </a:lnTo>
                <a:lnTo>
                  <a:pt x="204228" y="79247"/>
                </a:lnTo>
                <a:close/>
              </a:path>
              <a:path w="320039" h="1628139" extrusionOk="0">
                <a:moveTo>
                  <a:pt x="317004" y="0"/>
                </a:moveTo>
                <a:lnTo>
                  <a:pt x="301752" y="0"/>
                </a:lnTo>
                <a:lnTo>
                  <a:pt x="283464" y="3047"/>
                </a:lnTo>
                <a:lnTo>
                  <a:pt x="268224" y="6095"/>
                </a:lnTo>
                <a:lnTo>
                  <a:pt x="252984" y="12191"/>
                </a:lnTo>
                <a:lnTo>
                  <a:pt x="228600" y="24383"/>
                </a:lnTo>
                <a:lnTo>
                  <a:pt x="225552" y="24383"/>
                </a:lnTo>
                <a:lnTo>
                  <a:pt x="201168" y="39624"/>
                </a:lnTo>
                <a:lnTo>
                  <a:pt x="201168" y="42671"/>
                </a:lnTo>
                <a:lnTo>
                  <a:pt x="182880" y="64007"/>
                </a:lnTo>
                <a:lnTo>
                  <a:pt x="219456" y="64007"/>
                </a:lnTo>
                <a:lnTo>
                  <a:pt x="222516" y="60959"/>
                </a:lnTo>
                <a:lnTo>
                  <a:pt x="223725" y="60959"/>
                </a:lnTo>
                <a:lnTo>
                  <a:pt x="240804" y="48767"/>
                </a:lnTo>
                <a:lnTo>
                  <a:pt x="265176" y="36575"/>
                </a:lnTo>
                <a:lnTo>
                  <a:pt x="289572" y="30479"/>
                </a:lnTo>
                <a:lnTo>
                  <a:pt x="304800" y="27431"/>
                </a:lnTo>
                <a:lnTo>
                  <a:pt x="320040" y="27431"/>
                </a:lnTo>
                <a:lnTo>
                  <a:pt x="317004" y="0"/>
                </a:lnTo>
                <a:close/>
              </a:path>
              <a:path w="320039" h="1628139" extrusionOk="0">
                <a:moveTo>
                  <a:pt x="223725" y="60959"/>
                </a:moveTo>
                <a:lnTo>
                  <a:pt x="222516" y="60959"/>
                </a:lnTo>
                <a:lnTo>
                  <a:pt x="219494" y="63980"/>
                </a:lnTo>
                <a:lnTo>
                  <a:pt x="223725" y="60959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22d2ccb2fbe_0_600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>
            <a:spLocks noGrp="1"/>
          </p:cNvSpPr>
          <p:nvPr>
            <p:ph type="title"/>
          </p:nvPr>
        </p:nvSpPr>
        <p:spPr>
          <a:xfrm>
            <a:off x="3123692" y="1127290"/>
            <a:ext cx="3694429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3366"/>
                </a:solidFill>
              </a:rPr>
              <a:t>A simple graph</a:t>
            </a:r>
            <a:endParaRPr dirty="0"/>
          </a:p>
        </p:txBody>
      </p:sp>
      <p:sp>
        <p:nvSpPr>
          <p:cNvPr id="87" name="Google Shape;87;p3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2d2ccb2fbe_0_62"/>
          <p:cNvSpPr txBox="1">
            <a:spLocks noGrp="1"/>
          </p:cNvSpPr>
          <p:nvPr>
            <p:ph type="title"/>
          </p:nvPr>
        </p:nvSpPr>
        <p:spPr>
          <a:xfrm>
            <a:off x="1625775" y="1277600"/>
            <a:ext cx="74160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Adjacency Matrix Properties</a:t>
            </a:r>
            <a:endParaRPr/>
          </a:p>
        </p:txBody>
      </p:sp>
      <p:sp>
        <p:nvSpPr>
          <p:cNvPr id="610" name="Google Shape;610;g22d2ccb2fbe_0_62"/>
          <p:cNvSpPr txBox="1">
            <a:spLocks noGrp="1"/>
          </p:cNvSpPr>
          <p:nvPr>
            <p:ph type="body" idx="1"/>
          </p:nvPr>
        </p:nvSpPr>
        <p:spPr>
          <a:xfrm>
            <a:off x="741314" y="2730099"/>
            <a:ext cx="78414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-US" sz="3100"/>
              <a:t>Running time to:</a:t>
            </a:r>
            <a:endParaRPr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Get a vertex’s out-edges: </a:t>
            </a:r>
            <a:endParaRPr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Get a vertex’s in-edges: </a:t>
            </a:r>
            <a:endParaRPr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Decide if some edge exists: </a:t>
            </a:r>
            <a:endParaRPr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Insert an edge: </a:t>
            </a:r>
            <a:endParaRPr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Delete an edge: </a:t>
            </a:r>
            <a:endParaRPr/>
          </a:p>
          <a:p>
            <a:pPr marL="82550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r>
              <a:rPr lang="en-US" sz="3100"/>
              <a:t>Space requirements: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  <a:p>
            <a:pPr marL="82550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Font typeface="Verdana"/>
              <a:buNone/>
            </a:pPr>
            <a:endParaRPr sz="3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r>
              <a:rPr lang="en-US" sz="3100"/>
              <a:t>Best for sparse or dense graphs?</a:t>
            </a:r>
            <a:endParaRPr/>
          </a:p>
          <a:p>
            <a:pPr marL="82550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  <a:p>
            <a:pPr marL="381000" lvl="0" indent="-177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  <a:p>
            <a:pPr marL="82550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</p:txBody>
      </p:sp>
      <p:sp>
        <p:nvSpPr>
          <p:cNvPr id="611" name="Google Shape;611;g22d2ccb2fbe_0_62"/>
          <p:cNvSpPr txBox="1">
            <a:spLocks noGrp="1"/>
          </p:cNvSpPr>
          <p:nvPr>
            <p:ph type="dt" idx="10"/>
          </p:nvPr>
        </p:nvSpPr>
        <p:spPr>
          <a:xfrm>
            <a:off x="553212" y="8192110"/>
            <a:ext cx="2544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July 23, 2012</a:t>
            </a:r>
            <a:endParaRPr/>
          </a:p>
        </p:txBody>
      </p:sp>
      <p:sp>
        <p:nvSpPr>
          <p:cNvPr id="612" name="Google Shape;612;g22d2ccb2fbe_0_62"/>
          <p:cNvSpPr txBox="1">
            <a:spLocks noGrp="1"/>
          </p:cNvSpPr>
          <p:nvPr>
            <p:ph type="ftr" idx="11"/>
          </p:nvPr>
        </p:nvSpPr>
        <p:spPr>
          <a:xfrm>
            <a:off x="3761842" y="8192110"/>
            <a:ext cx="35406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 332 Data Abstractions, Summer 2012</a:t>
            </a:r>
            <a:endParaRPr/>
          </a:p>
        </p:txBody>
      </p:sp>
      <p:sp>
        <p:nvSpPr>
          <p:cNvPr id="613" name="Google Shape;613;g22d2ccb2fbe_0_62"/>
          <p:cNvSpPr txBox="1">
            <a:spLocks noGrp="1"/>
          </p:cNvSpPr>
          <p:nvPr>
            <p:ph type="sldNum" idx="12"/>
          </p:nvPr>
        </p:nvSpPr>
        <p:spPr>
          <a:xfrm>
            <a:off x="9449867" y="7739014"/>
            <a:ext cx="299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614" name="Google Shape;614;g22d2ccb2fbe_0_62"/>
          <p:cNvSpPr txBox="1"/>
          <p:nvPr/>
        </p:nvSpPr>
        <p:spPr>
          <a:xfrm>
            <a:off x="6174727" y="2614676"/>
            <a:ext cx="27723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 c   d   e   f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22d2ccb2fbe_0_62"/>
          <p:cNvSpPr/>
          <p:nvPr/>
        </p:nvSpPr>
        <p:spPr>
          <a:xfrm>
            <a:off x="60868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22d2ccb2fbe_0_62"/>
          <p:cNvSpPr txBox="1"/>
          <p:nvPr/>
        </p:nvSpPr>
        <p:spPr>
          <a:xfrm>
            <a:off x="5778309" y="3111512"/>
            <a:ext cx="3670200" cy="315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 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   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   0   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</a:t>
            </a:r>
            <a:r>
              <a:rPr lang="en-US" sz="2400" b="1" i="0" u="sng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  1   1   1   1   </a:t>
            </a:r>
            <a:r>
              <a:rPr lang="en-US" sz="24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2d2ccb2fbe_0_72"/>
          <p:cNvSpPr txBox="1">
            <a:spLocks noGrp="1"/>
          </p:cNvSpPr>
          <p:nvPr>
            <p:ph type="title"/>
          </p:nvPr>
        </p:nvSpPr>
        <p:spPr>
          <a:xfrm>
            <a:off x="1170325" y="1277600"/>
            <a:ext cx="72573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Adjacency Matrix Properties</a:t>
            </a:r>
            <a:endParaRPr/>
          </a:p>
        </p:txBody>
      </p:sp>
      <p:sp>
        <p:nvSpPr>
          <p:cNvPr id="623" name="Google Shape;623;g22d2ccb2fbe_0_72"/>
          <p:cNvSpPr txBox="1">
            <a:spLocks noGrp="1"/>
          </p:cNvSpPr>
          <p:nvPr>
            <p:ph type="body" idx="1"/>
          </p:nvPr>
        </p:nvSpPr>
        <p:spPr>
          <a:xfrm>
            <a:off x="1427664" y="2783699"/>
            <a:ext cx="78414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-US" sz="3100" dirty="0"/>
              <a:t>Running time to:</a:t>
            </a:r>
            <a:endParaRPr dirty="0"/>
          </a:p>
          <a:p>
            <a:pPr marL="381000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</a:pPr>
            <a:r>
              <a:rPr lang="en-US" sz="2700" dirty="0"/>
              <a:t>Get a vertex’s out-edges:    </a:t>
            </a:r>
            <a:r>
              <a:rPr lang="en-US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O(|V|)</a:t>
            </a:r>
            <a:endParaRPr sz="27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</a:pPr>
            <a:r>
              <a:rPr lang="en-US" sz="2700" dirty="0"/>
              <a:t>Get a vertex’s in-edges: 	</a:t>
            </a:r>
            <a:r>
              <a:rPr lang="en-US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O(|V|)</a:t>
            </a:r>
            <a:endParaRPr sz="2700" dirty="0"/>
          </a:p>
          <a:p>
            <a:pPr marL="381000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</a:pPr>
            <a:r>
              <a:rPr lang="en-US" sz="2700" dirty="0"/>
              <a:t>Decide if some edge exists: </a:t>
            </a:r>
            <a:r>
              <a:rPr lang="en-US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O(1)</a:t>
            </a:r>
            <a:endParaRPr sz="2700" dirty="0"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 dirty="0"/>
              <a:t>Insert an edge: 	</a:t>
            </a:r>
            <a:r>
              <a:rPr lang="en-US" sz="2700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O(1)</a:t>
            </a:r>
            <a:endParaRPr sz="2700" dirty="0"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 dirty="0"/>
              <a:t>Delete an edge: </a:t>
            </a:r>
            <a:r>
              <a:rPr lang="en-US" sz="2700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O(1)</a:t>
            </a:r>
            <a:endParaRPr sz="27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r>
              <a:rPr lang="en-US" sz="3100" dirty="0"/>
              <a:t>Space </a:t>
            </a:r>
            <a:r>
              <a:rPr lang="en-US" sz="3100" dirty="0" err="1"/>
              <a:t>requirements:</a:t>
            </a:r>
            <a:r>
              <a:rPr lang="en-US" dirty="0" err="1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</a:t>
            </a:r>
            <a:r>
              <a:rPr lang="en-US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(|V|</a:t>
            </a:r>
            <a:r>
              <a:rPr lang="en-US" baseline="30000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-US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sz="270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r>
              <a:rPr lang="en-US" sz="3100" dirty="0"/>
              <a:t>Best for sparse or dense graphs? </a:t>
            </a:r>
            <a:r>
              <a:rPr lang="en-US" sz="3100" i="1" dirty="0">
                <a:solidFill>
                  <a:schemeClr val="accent2"/>
                </a:solidFill>
              </a:rPr>
              <a:t>dense</a:t>
            </a:r>
            <a:endParaRPr dirty="0"/>
          </a:p>
          <a:p>
            <a:pPr marL="82550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 dirty="0"/>
          </a:p>
          <a:p>
            <a:pPr marL="381000" lvl="0" indent="-177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 dirty="0"/>
          </a:p>
          <a:p>
            <a:pPr marL="82550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 dirty="0"/>
          </a:p>
        </p:txBody>
      </p:sp>
      <p:sp>
        <p:nvSpPr>
          <p:cNvPr id="624" name="Google Shape;624;g22d2ccb2fbe_0_72"/>
          <p:cNvSpPr txBox="1">
            <a:spLocks noGrp="1"/>
          </p:cNvSpPr>
          <p:nvPr>
            <p:ph type="dt" idx="10"/>
          </p:nvPr>
        </p:nvSpPr>
        <p:spPr>
          <a:xfrm>
            <a:off x="553212" y="8192110"/>
            <a:ext cx="2544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July 23, 2012</a:t>
            </a:r>
            <a:endParaRPr/>
          </a:p>
        </p:txBody>
      </p:sp>
      <p:sp>
        <p:nvSpPr>
          <p:cNvPr id="625" name="Google Shape;625;g22d2ccb2fbe_0_72"/>
          <p:cNvSpPr txBox="1">
            <a:spLocks noGrp="1"/>
          </p:cNvSpPr>
          <p:nvPr>
            <p:ph type="ftr" idx="11"/>
          </p:nvPr>
        </p:nvSpPr>
        <p:spPr>
          <a:xfrm>
            <a:off x="3761842" y="8192110"/>
            <a:ext cx="35406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 332 Data Abstractions, Summer 2012</a:t>
            </a:r>
            <a:endParaRPr/>
          </a:p>
        </p:txBody>
      </p:sp>
      <p:sp>
        <p:nvSpPr>
          <p:cNvPr id="626" name="Google Shape;626;g22d2ccb2fbe_0_72"/>
          <p:cNvSpPr txBox="1">
            <a:spLocks noGrp="1"/>
          </p:cNvSpPr>
          <p:nvPr>
            <p:ph type="sldNum" idx="12"/>
          </p:nvPr>
        </p:nvSpPr>
        <p:spPr>
          <a:xfrm>
            <a:off x="9449867" y="7739014"/>
            <a:ext cx="299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2d2ccb2fbe_0_91"/>
          <p:cNvSpPr txBox="1">
            <a:spLocks noGrp="1"/>
          </p:cNvSpPr>
          <p:nvPr>
            <p:ph type="title"/>
          </p:nvPr>
        </p:nvSpPr>
        <p:spPr>
          <a:xfrm>
            <a:off x="1784200" y="1117400"/>
            <a:ext cx="74358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Adjacency Matrix Properties</a:t>
            </a:r>
            <a:endParaRPr/>
          </a:p>
        </p:txBody>
      </p:sp>
      <p:sp>
        <p:nvSpPr>
          <p:cNvPr id="632" name="Google Shape;632;g22d2ccb2fbe_0_91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2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900" b="0">
                <a:solidFill>
                  <a:srgbClr val="000000"/>
                </a:solidFill>
              </a:rPr>
              <a:t>How can we adapt the representation for weighted graphs?</a:t>
            </a:r>
            <a:endParaRPr b="0">
              <a:solidFill>
                <a:srgbClr val="000000"/>
              </a:solidFill>
            </a:endParaRPr>
          </a:p>
          <a:p>
            <a:pPr marL="45720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❖"/>
            </a:pPr>
            <a:r>
              <a:rPr lang="en-US" sz="2900" b="0">
                <a:solidFill>
                  <a:srgbClr val="000000"/>
                </a:solidFill>
              </a:rPr>
              <a:t>Store the weight in each cell</a:t>
            </a:r>
            <a:endParaRPr b="0">
              <a:solidFill>
                <a:srgbClr val="000000"/>
              </a:solidFill>
            </a:endParaRPr>
          </a:p>
          <a:p>
            <a:pPr marL="45720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❖"/>
            </a:pPr>
            <a:r>
              <a:rPr lang="en-US" sz="2900" b="0">
                <a:solidFill>
                  <a:srgbClr val="000000"/>
                </a:solidFill>
              </a:rPr>
              <a:t>Need some value to represent ‘not an edge’</a:t>
            </a:r>
            <a:endParaRPr sz="2900" b="0">
              <a:solidFill>
                <a:srgbClr val="000000"/>
              </a:solidFill>
            </a:endParaRPr>
          </a:p>
          <a:p>
            <a:pPr marL="914400" lvl="1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➢"/>
            </a:pPr>
            <a:r>
              <a:rPr lang="en-US" sz="1800"/>
              <a:t>0, -1, or some other value based on how you are using the graph</a:t>
            </a:r>
            <a:endParaRPr sz="1800"/>
          </a:p>
          <a:p>
            <a:pPr marL="914400" lvl="1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➢"/>
            </a:pPr>
            <a:r>
              <a:rPr lang="en-US" sz="1800"/>
              <a:t>Might need to be a separate field if no restrictions on weights</a:t>
            </a:r>
            <a:endParaRPr sz="2900"/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b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2d2ccb2fbe_0_99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Adjacency List</a:t>
            </a:r>
            <a:endParaRPr/>
          </a:p>
        </p:txBody>
      </p:sp>
      <p:sp>
        <p:nvSpPr>
          <p:cNvPr id="639" name="Google Shape;639;g22d2ccb2fbe_0_99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40" name="Google Shape;640;g22d2ccb2fbe_0_99"/>
          <p:cNvSpPr txBox="1">
            <a:spLocks noGrp="1"/>
          </p:cNvSpPr>
          <p:nvPr>
            <p:ph type="ftr" idx="11"/>
          </p:nvPr>
        </p:nvSpPr>
        <p:spPr>
          <a:xfrm>
            <a:off x="3419856" y="7366911"/>
            <a:ext cx="3218700" cy="379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41" name="Google Shape;641;g22d2ccb2fbe_0_99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642" name="Google Shape;642;g22d2ccb2fbe_0_99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 array of length |V| in which each entry stores a list of all adjacent vertices (e.g., linked list)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2d2ccb2fbe_0_614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List</a:t>
            </a:r>
            <a:endParaRPr/>
          </a:p>
        </p:txBody>
      </p:sp>
      <p:sp>
        <p:nvSpPr>
          <p:cNvPr id="648" name="Google Shape;648;g22d2ccb2fbe_0_614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649" name="Google Shape;649;g22d2ccb2fbe_0_6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364" y="2030819"/>
            <a:ext cx="9112102" cy="5178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2d2ccb2fbe_0_150"/>
          <p:cNvSpPr txBox="1">
            <a:spLocks noGrp="1"/>
          </p:cNvSpPr>
          <p:nvPr>
            <p:ph type="sldNum" idx="12"/>
          </p:nvPr>
        </p:nvSpPr>
        <p:spPr>
          <a:xfrm>
            <a:off x="8590808" y="6828550"/>
            <a:ext cx="4608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656" name="Google Shape;656;g22d2ccb2fbe_0_150"/>
          <p:cNvSpPr txBox="1">
            <a:spLocks noGrp="1"/>
          </p:cNvSpPr>
          <p:nvPr>
            <p:ph type="title"/>
          </p:nvPr>
        </p:nvSpPr>
        <p:spPr>
          <a:xfrm>
            <a:off x="1685175" y="1127300"/>
            <a:ext cx="6741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List Properties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7" name="Google Shape;657;g22d2ccb2fbe_0_150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Running time to: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Get a vertex’s out-edges: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Get a vertex’s in-edges: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Decide if some edge exists: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Insert an edge: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Delete an edge: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Space requirements: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Best for sparse or dense graphs?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2d2ccb2fbe_0_188"/>
          <p:cNvSpPr txBox="1">
            <a:spLocks noGrp="1"/>
          </p:cNvSpPr>
          <p:nvPr>
            <p:ph type="title"/>
          </p:nvPr>
        </p:nvSpPr>
        <p:spPr>
          <a:xfrm>
            <a:off x="1596075" y="1307300"/>
            <a:ext cx="68913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Adjacency List Properties</a:t>
            </a:r>
            <a:endParaRPr/>
          </a:p>
        </p:txBody>
      </p:sp>
      <p:sp>
        <p:nvSpPr>
          <p:cNvPr id="664" name="Google Shape;664;g22d2ccb2fbe_0_188"/>
          <p:cNvSpPr txBox="1">
            <a:spLocks noGrp="1"/>
          </p:cNvSpPr>
          <p:nvPr>
            <p:ph type="body" idx="1"/>
          </p:nvPr>
        </p:nvSpPr>
        <p:spPr>
          <a:xfrm>
            <a:off x="1407864" y="2239149"/>
            <a:ext cx="78414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sz="2700" dirty="0"/>
              <a:t>Running time to:</a:t>
            </a:r>
            <a:endParaRPr dirty="0"/>
          </a:p>
          <a:p>
            <a:pPr marL="381000" lvl="0" indent="-241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 sz="2200" dirty="0"/>
              <a:t>Get a vertex’s out-edges: </a:t>
            </a:r>
            <a:br>
              <a:rPr lang="en-US" sz="2200" dirty="0"/>
            </a:br>
            <a:r>
              <a:rPr lang="en-US" sz="2200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</a:t>
            </a:r>
            <a:r>
              <a:rPr lang="en-US" sz="2200" i="1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lang="en-US" sz="2200" dirty="0">
                <a:solidFill>
                  <a:schemeClr val="accent2"/>
                </a:solidFill>
              </a:rPr>
              <a:t>where </a:t>
            </a:r>
            <a:r>
              <a:rPr lang="en-US" sz="2200" i="1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 dirty="0">
                <a:solidFill>
                  <a:schemeClr val="accent2"/>
                </a:solidFill>
              </a:rPr>
              <a:t> is out-degree of vertex</a:t>
            </a:r>
            <a:endParaRPr sz="2200" dirty="0"/>
          </a:p>
          <a:p>
            <a:pPr marL="381000" lvl="1" indent="-241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 sz="2200" dirty="0"/>
              <a:t>Get a vertex’s in-edges:</a:t>
            </a:r>
            <a:br>
              <a:rPr lang="en-US" sz="2200" dirty="0"/>
            </a:br>
            <a:r>
              <a:rPr lang="en-US" sz="2200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O(|E|) </a:t>
            </a:r>
            <a:r>
              <a:rPr lang="en-US" sz="2200" dirty="0">
                <a:solidFill>
                  <a:schemeClr val="accent2"/>
                </a:solidFill>
              </a:rPr>
              <a:t>(could keep a second adjacency list for this!)</a:t>
            </a:r>
            <a:endParaRPr sz="2000" dirty="0"/>
          </a:p>
          <a:p>
            <a:pPr marL="381000" lvl="0" indent="-241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 sz="2200" dirty="0"/>
              <a:t>Decide if some edge exists: </a:t>
            </a:r>
            <a:br>
              <a:rPr lang="en-US" sz="2200" dirty="0"/>
            </a:br>
            <a:r>
              <a:rPr lang="en-US" sz="2200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</a:t>
            </a:r>
            <a:r>
              <a:rPr lang="en-US" sz="2200" i="1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lang="en-US" sz="2200" dirty="0">
                <a:solidFill>
                  <a:schemeClr val="accent2"/>
                </a:solidFill>
              </a:rPr>
              <a:t>where </a:t>
            </a:r>
            <a:r>
              <a:rPr lang="en-US" sz="2200" i="1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 dirty="0">
                <a:solidFill>
                  <a:schemeClr val="accent2"/>
                </a:solidFill>
              </a:rPr>
              <a:t> is out-degree of source</a:t>
            </a:r>
            <a:endParaRPr sz="2200" dirty="0"/>
          </a:p>
          <a:p>
            <a:pPr marL="381000" lvl="0" indent="-241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 sz="2200" dirty="0"/>
              <a:t>Insert an edge: </a:t>
            </a:r>
            <a:br>
              <a:rPr lang="en-US" sz="2200" dirty="0"/>
            </a:br>
            <a:r>
              <a:rPr lang="en-US" sz="2200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O(1) </a:t>
            </a:r>
            <a:r>
              <a:rPr lang="en-US" sz="2200" dirty="0">
                <a:solidFill>
                  <a:schemeClr val="accent2"/>
                </a:solidFill>
              </a:rPr>
              <a:t>(unless you need to check if it’s already there)</a:t>
            </a:r>
            <a:endParaRPr sz="2200" dirty="0"/>
          </a:p>
          <a:p>
            <a:pPr marL="381000" lvl="0" indent="-241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 sz="2200" dirty="0"/>
              <a:t>Delete an edge:</a:t>
            </a:r>
            <a:br>
              <a:rPr lang="en-US" sz="2200" dirty="0"/>
            </a:br>
            <a:r>
              <a:rPr lang="en-US" sz="2200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</a:t>
            </a:r>
            <a:r>
              <a:rPr lang="en-US" sz="2200" i="1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lang="en-US" sz="2200" dirty="0">
                <a:solidFill>
                  <a:schemeClr val="accent2"/>
                </a:solidFill>
              </a:rPr>
              <a:t>where </a:t>
            </a:r>
            <a:r>
              <a:rPr lang="en-US" sz="2200" i="1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 dirty="0">
                <a:solidFill>
                  <a:schemeClr val="accent2"/>
                </a:solidFill>
              </a:rPr>
              <a:t> is out-degree of source</a:t>
            </a:r>
            <a:endParaRPr sz="2200" dirty="0"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</a:pPr>
            <a:r>
              <a:rPr lang="en-US" sz="2700" dirty="0"/>
              <a:t>Space requirements: </a:t>
            </a:r>
            <a:r>
              <a:rPr lang="en-US" dirty="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O(|V|+|E|)</a:t>
            </a:r>
            <a:endParaRPr sz="2700" dirty="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 dirty="0"/>
              <a:t>Best for sparse or dense graphs? </a:t>
            </a:r>
            <a:r>
              <a:rPr lang="en-US" sz="2700" i="1" dirty="0">
                <a:solidFill>
                  <a:schemeClr val="accent2"/>
                </a:solidFill>
              </a:rPr>
              <a:t>sparse</a:t>
            </a:r>
            <a:endParaRPr sz="2700" i="1" dirty="0">
              <a:solidFill>
                <a:schemeClr val="accent2"/>
              </a:solidFill>
            </a:endParaRPr>
          </a:p>
          <a:p>
            <a:pPr marL="825500" lvl="1" indent="-152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endParaRPr sz="2700" dirty="0"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endParaRPr sz="2700" dirty="0"/>
          </a:p>
          <a:p>
            <a:pPr marL="825500" lvl="1" indent="-152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endParaRPr sz="2700" dirty="0"/>
          </a:p>
        </p:txBody>
      </p:sp>
      <p:sp>
        <p:nvSpPr>
          <p:cNvPr id="665" name="Google Shape;665;g22d2ccb2fbe_0_188"/>
          <p:cNvSpPr txBox="1">
            <a:spLocks noGrp="1"/>
          </p:cNvSpPr>
          <p:nvPr>
            <p:ph type="dt" idx="10"/>
          </p:nvPr>
        </p:nvSpPr>
        <p:spPr>
          <a:xfrm>
            <a:off x="553212" y="8192110"/>
            <a:ext cx="2544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July 23, 2012</a:t>
            </a:r>
            <a:endParaRPr/>
          </a:p>
        </p:txBody>
      </p:sp>
      <p:sp>
        <p:nvSpPr>
          <p:cNvPr id="666" name="Google Shape;666;g22d2ccb2fbe_0_188"/>
          <p:cNvSpPr txBox="1">
            <a:spLocks noGrp="1"/>
          </p:cNvSpPr>
          <p:nvPr>
            <p:ph type="ftr" idx="11"/>
          </p:nvPr>
        </p:nvSpPr>
        <p:spPr>
          <a:xfrm>
            <a:off x="3761842" y="8192110"/>
            <a:ext cx="35406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 332 Data Abstractions, Summer 2012</a:t>
            </a:r>
            <a:endParaRPr/>
          </a:p>
        </p:txBody>
      </p:sp>
      <p:sp>
        <p:nvSpPr>
          <p:cNvPr id="667" name="Google Shape;667;g22d2ccb2fbe_0_188"/>
          <p:cNvSpPr txBox="1">
            <a:spLocks noGrp="1"/>
          </p:cNvSpPr>
          <p:nvPr>
            <p:ph type="sldNum" idx="12"/>
          </p:nvPr>
        </p:nvSpPr>
        <p:spPr>
          <a:xfrm>
            <a:off x="9449867" y="7739014"/>
            <a:ext cx="299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2d2ccb2fbe_0_197"/>
          <p:cNvSpPr txBox="1">
            <a:spLocks noGrp="1"/>
          </p:cNvSpPr>
          <p:nvPr>
            <p:ph type="title"/>
          </p:nvPr>
        </p:nvSpPr>
        <p:spPr>
          <a:xfrm>
            <a:off x="2809524" y="1127300"/>
            <a:ext cx="51729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Undirected Graphs</a:t>
            </a:r>
            <a:endParaRPr/>
          </a:p>
        </p:txBody>
      </p:sp>
      <p:sp>
        <p:nvSpPr>
          <p:cNvPr id="674" name="Google Shape;674;g22d2ccb2fbe_0_197"/>
          <p:cNvSpPr txBox="1">
            <a:spLocks noGrp="1"/>
          </p:cNvSpPr>
          <p:nvPr>
            <p:ph type="body" idx="1"/>
          </p:nvPr>
        </p:nvSpPr>
        <p:spPr>
          <a:xfrm>
            <a:off x="765544" y="2456205"/>
            <a:ext cx="8612372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Adjacency lists also work well for undirected graphs with one caveat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Put each edge in two lists to support efficient "get all neighbors"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2d2ccb2fbe_0_257"/>
          <p:cNvSpPr txBox="1">
            <a:spLocks noGrp="1"/>
          </p:cNvSpPr>
          <p:nvPr>
            <p:ph type="title"/>
          </p:nvPr>
        </p:nvSpPr>
        <p:spPr>
          <a:xfrm>
            <a:off x="3090485" y="1277595"/>
            <a:ext cx="48834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Which is better?</a:t>
            </a:r>
            <a:endParaRPr/>
          </a:p>
        </p:txBody>
      </p:sp>
      <p:sp>
        <p:nvSpPr>
          <p:cNvPr id="680" name="Google Shape;680;g22d2ccb2fbe_0_257"/>
          <p:cNvSpPr txBox="1">
            <a:spLocks noGrp="1"/>
          </p:cNvSpPr>
          <p:nvPr>
            <p:ph type="body" idx="1"/>
          </p:nvPr>
        </p:nvSpPr>
        <p:spPr>
          <a:xfrm>
            <a:off x="1427664" y="2783699"/>
            <a:ext cx="78414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7500"/>
              <a:buNone/>
            </a:pPr>
            <a:r>
              <a:rPr lang="en-US" dirty="0"/>
              <a:t>Graphs are often sparse</a:t>
            </a:r>
            <a:endParaRPr dirty="0"/>
          </a:p>
          <a:p>
            <a:pPr marL="3810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37500"/>
              <a:buNone/>
            </a:pPr>
            <a:r>
              <a:rPr lang="en-US" dirty="0"/>
              <a:t>Streets form grids</a:t>
            </a:r>
            <a:endParaRPr dirty="0"/>
          </a:p>
          <a:p>
            <a:pPr marL="3810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37500"/>
              <a:buNone/>
            </a:pPr>
            <a:r>
              <a:rPr lang="en-US" dirty="0"/>
              <a:t>Airlines rarely fly to all cities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375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37500"/>
              <a:buNone/>
            </a:pPr>
            <a:r>
              <a:rPr lang="en-US" dirty="0"/>
              <a:t>Adjacency lists should generally be your default choice</a:t>
            </a:r>
            <a:endParaRPr dirty="0"/>
          </a:p>
          <a:p>
            <a:pPr marL="3810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37500"/>
              <a:buNone/>
            </a:pPr>
            <a:r>
              <a:rPr lang="en-US" dirty="0"/>
              <a:t>Slower performance compensated by greater space savings</a:t>
            </a:r>
            <a:endParaRPr dirty="0"/>
          </a:p>
        </p:txBody>
      </p:sp>
      <p:sp>
        <p:nvSpPr>
          <p:cNvPr id="681" name="Google Shape;681;g22d2ccb2fbe_0_257"/>
          <p:cNvSpPr txBox="1">
            <a:spLocks noGrp="1"/>
          </p:cNvSpPr>
          <p:nvPr>
            <p:ph type="dt" idx="10"/>
          </p:nvPr>
        </p:nvSpPr>
        <p:spPr>
          <a:xfrm>
            <a:off x="553212" y="8192110"/>
            <a:ext cx="2544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July 23, 2012</a:t>
            </a:r>
            <a:endParaRPr/>
          </a:p>
        </p:txBody>
      </p:sp>
      <p:sp>
        <p:nvSpPr>
          <p:cNvPr id="682" name="Google Shape;682;g22d2ccb2fbe_0_257"/>
          <p:cNvSpPr txBox="1">
            <a:spLocks noGrp="1"/>
          </p:cNvSpPr>
          <p:nvPr>
            <p:ph type="ftr" idx="11"/>
          </p:nvPr>
        </p:nvSpPr>
        <p:spPr>
          <a:xfrm>
            <a:off x="3761842" y="8192110"/>
            <a:ext cx="35406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 332 Data Abstractions, Summer 2012</a:t>
            </a:r>
            <a:endParaRPr/>
          </a:p>
        </p:txBody>
      </p:sp>
      <p:sp>
        <p:nvSpPr>
          <p:cNvPr id="683" name="Google Shape;683;g22d2ccb2fbe_0_257"/>
          <p:cNvSpPr txBox="1">
            <a:spLocks noGrp="1"/>
          </p:cNvSpPr>
          <p:nvPr>
            <p:ph type="sldNum" idx="12"/>
          </p:nvPr>
        </p:nvSpPr>
        <p:spPr>
          <a:xfrm>
            <a:off x="9449867" y="7739014"/>
            <a:ext cx="299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2d2ccb2fbe_0_628"/>
          <p:cNvSpPr txBox="1">
            <a:spLocks noGrp="1"/>
          </p:cNvSpPr>
          <p:nvPr>
            <p:ph type="title"/>
          </p:nvPr>
        </p:nvSpPr>
        <p:spPr>
          <a:xfrm>
            <a:off x="1822425" y="1127300"/>
            <a:ext cx="646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 Representations</a:t>
            </a:r>
            <a:endParaRPr/>
          </a:p>
        </p:txBody>
      </p:sp>
      <p:sp>
        <p:nvSpPr>
          <p:cNvPr id="689" name="Google Shape;689;g22d2ccb2fbe_0_628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Is there any other graph representation?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Incidence Matrix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1" name="Google Shape;107;p5">
            <a:extLst>
              <a:ext uri="{FF2B5EF4-FFF2-40B4-BE49-F238E27FC236}">
                <a16:creationId xmlns:a16="http://schemas.microsoft.com/office/drawing/2014/main" id="{F9A7A713-9FE1-4113-9EAF-9D8B29ECB90B}"/>
              </a:ext>
            </a:extLst>
          </p:cNvPr>
          <p:cNvSpPr txBox="1"/>
          <p:nvPr/>
        </p:nvSpPr>
        <p:spPr>
          <a:xfrm>
            <a:off x="1050479" y="2354670"/>
            <a:ext cx="8228330" cy="31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7740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/>
              <a:t>Which graph is simple?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347FA0E-D6DC-45DF-9155-C97C8F19E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Simple graph</a:t>
            </a:r>
            <a:endParaRPr lang="vi-V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25DB5A-0460-463D-8D62-CDE52A1C3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584" y="2673983"/>
            <a:ext cx="7051229" cy="463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847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5"/>
          <p:cNvSpPr txBox="1"/>
          <p:nvPr/>
        </p:nvSpPr>
        <p:spPr>
          <a:xfrm>
            <a:off x="1063256" y="2420859"/>
            <a:ext cx="8431617" cy="140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425" rIns="0" bIns="0" anchor="t" anchorCtr="0">
            <a:spAutoFit/>
          </a:bodyPr>
          <a:lstStyle/>
          <a:p>
            <a:pPr marL="356870" marR="5080" lvl="0" indent="-344805" algn="l" rtl="0">
              <a:lnSpc>
                <a:spcPct val="151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</a:t>
            </a: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6.	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8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subgraph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a graph 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V, E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is a graph H = (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W, F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 where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 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⊆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⊆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5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5"/>
          <p:cNvSpPr txBox="1"/>
          <p:nvPr/>
        </p:nvSpPr>
        <p:spPr>
          <a:xfrm>
            <a:off x="3791051" y="1182141"/>
            <a:ext cx="240030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Subgraph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6"/>
          <p:cNvSpPr txBox="1">
            <a:spLocks noGrp="1"/>
          </p:cNvSpPr>
          <p:nvPr>
            <p:ph type="title"/>
          </p:nvPr>
        </p:nvSpPr>
        <p:spPr>
          <a:xfrm>
            <a:off x="2369832" y="1069365"/>
            <a:ext cx="53911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C</a:t>
            </a:r>
            <a:r>
              <a:rPr lang="en-US" sz="3975" baseline="-25000">
                <a:solidFill>
                  <a:srgbClr val="003366"/>
                </a:solidFill>
              </a:rPr>
              <a:t>5 </a:t>
            </a:r>
            <a:r>
              <a:rPr lang="en-US" sz="4000">
                <a:solidFill>
                  <a:srgbClr val="003366"/>
                </a:solidFill>
              </a:rPr>
              <a:t>is a subgraph of K</a:t>
            </a:r>
            <a:r>
              <a:rPr lang="en-US" sz="3975" baseline="-25000">
                <a:solidFill>
                  <a:srgbClr val="003366"/>
                </a:solidFill>
              </a:rPr>
              <a:t>5</a:t>
            </a:r>
            <a:endParaRPr sz="3975" baseline="-25000"/>
          </a:p>
        </p:txBody>
      </p:sp>
      <p:grpSp>
        <p:nvGrpSpPr>
          <p:cNvPr id="702" name="Google Shape;702;p26"/>
          <p:cNvGrpSpPr/>
          <p:nvPr/>
        </p:nvGrpSpPr>
        <p:grpSpPr>
          <a:xfrm>
            <a:off x="1725167" y="2508504"/>
            <a:ext cx="6209158" cy="3139439"/>
            <a:chOff x="1725167" y="2508504"/>
            <a:chExt cx="6209158" cy="3139439"/>
          </a:xfrm>
        </p:grpSpPr>
        <p:sp>
          <p:nvSpPr>
            <p:cNvPr id="703" name="Google Shape;703;p26"/>
            <p:cNvSpPr/>
            <p:nvPr/>
          </p:nvSpPr>
          <p:spPr>
            <a:xfrm>
              <a:off x="5778995" y="4443983"/>
              <a:ext cx="393700" cy="969644"/>
            </a:xfrm>
            <a:custGeom>
              <a:avLst/>
              <a:gdLst/>
              <a:ahLst/>
              <a:cxnLst/>
              <a:rect l="l" t="t" r="r" b="b"/>
              <a:pathLst>
                <a:path w="393700" h="969645" extrusionOk="0">
                  <a:moveTo>
                    <a:pt x="27432" y="0"/>
                  </a:moveTo>
                  <a:lnTo>
                    <a:pt x="0" y="9143"/>
                  </a:lnTo>
                  <a:lnTo>
                    <a:pt x="365760" y="969276"/>
                  </a:lnTo>
                  <a:lnTo>
                    <a:pt x="393204" y="96011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4" name="Google Shape;704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78167" y="3575304"/>
              <a:ext cx="240779" cy="243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5" name="Google Shape;705;p26"/>
            <p:cNvSpPr/>
            <p:nvPr/>
          </p:nvSpPr>
          <p:spPr>
            <a:xfrm>
              <a:off x="6303251" y="5550408"/>
              <a:ext cx="1066800" cy="27940"/>
            </a:xfrm>
            <a:custGeom>
              <a:avLst/>
              <a:gdLst/>
              <a:ahLst/>
              <a:cxnLst/>
              <a:rect l="l" t="t" r="r" b="b"/>
              <a:pathLst>
                <a:path w="1066800" h="27939" extrusionOk="0">
                  <a:moveTo>
                    <a:pt x="1066787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066787" y="27432"/>
                  </a:lnTo>
                  <a:lnTo>
                    <a:pt x="10667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6" name="Google Shape;706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87555" y="4337304"/>
              <a:ext cx="240791" cy="243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7" name="Google Shape;707;p26"/>
            <p:cNvSpPr/>
            <p:nvPr/>
          </p:nvSpPr>
          <p:spPr>
            <a:xfrm>
              <a:off x="6827520" y="3724655"/>
              <a:ext cx="1106805" cy="1752600"/>
            </a:xfrm>
            <a:custGeom>
              <a:avLst/>
              <a:gdLst/>
              <a:ahLst/>
              <a:cxnLst/>
              <a:rect l="l" t="t" r="r" b="b"/>
              <a:pathLst>
                <a:path w="1106804" h="1752600" extrusionOk="0">
                  <a:moveTo>
                    <a:pt x="1106424" y="694944"/>
                  </a:moveTo>
                  <a:lnTo>
                    <a:pt x="1103376" y="679716"/>
                  </a:lnTo>
                  <a:lnTo>
                    <a:pt x="1100328" y="667512"/>
                  </a:lnTo>
                  <a:lnTo>
                    <a:pt x="1085075" y="637032"/>
                  </a:lnTo>
                  <a:lnTo>
                    <a:pt x="1082027" y="630936"/>
                  </a:lnTo>
                  <a:lnTo>
                    <a:pt x="1071867" y="618744"/>
                  </a:lnTo>
                  <a:lnTo>
                    <a:pt x="1066800" y="612648"/>
                  </a:lnTo>
                  <a:lnTo>
                    <a:pt x="1066800" y="609600"/>
                  </a:lnTo>
                  <a:lnTo>
                    <a:pt x="1058278" y="603516"/>
                  </a:lnTo>
                  <a:lnTo>
                    <a:pt x="1045451" y="594360"/>
                  </a:lnTo>
                  <a:lnTo>
                    <a:pt x="1027176" y="585228"/>
                  </a:lnTo>
                  <a:lnTo>
                    <a:pt x="1021080" y="582180"/>
                  </a:lnTo>
                  <a:lnTo>
                    <a:pt x="996683" y="576072"/>
                  </a:lnTo>
                  <a:lnTo>
                    <a:pt x="981443" y="573024"/>
                  </a:lnTo>
                  <a:lnTo>
                    <a:pt x="969251" y="573024"/>
                  </a:lnTo>
                  <a:lnTo>
                    <a:pt x="957059" y="576072"/>
                  </a:lnTo>
                  <a:lnTo>
                    <a:pt x="941819" y="579120"/>
                  </a:lnTo>
                  <a:lnTo>
                    <a:pt x="896099" y="600468"/>
                  </a:lnTo>
                  <a:lnTo>
                    <a:pt x="863777" y="634136"/>
                  </a:lnTo>
                  <a:lnTo>
                    <a:pt x="18275" y="0"/>
                  </a:lnTo>
                  <a:lnTo>
                    <a:pt x="0" y="21336"/>
                  </a:lnTo>
                  <a:lnTo>
                    <a:pt x="851204" y="659752"/>
                  </a:lnTo>
                  <a:lnTo>
                    <a:pt x="847331" y="667512"/>
                  </a:lnTo>
                  <a:lnTo>
                    <a:pt x="841248" y="682752"/>
                  </a:lnTo>
                  <a:lnTo>
                    <a:pt x="838200" y="694944"/>
                  </a:lnTo>
                  <a:lnTo>
                    <a:pt x="835152" y="710184"/>
                  </a:lnTo>
                  <a:lnTo>
                    <a:pt x="835152" y="737628"/>
                  </a:lnTo>
                  <a:lnTo>
                    <a:pt x="847331" y="777252"/>
                  </a:lnTo>
                  <a:lnTo>
                    <a:pt x="874776" y="819912"/>
                  </a:lnTo>
                  <a:lnTo>
                    <a:pt x="888123" y="829462"/>
                  </a:lnTo>
                  <a:lnTo>
                    <a:pt x="868680" y="822960"/>
                  </a:lnTo>
                  <a:lnTo>
                    <a:pt x="573024" y="1743468"/>
                  </a:lnTo>
                  <a:lnTo>
                    <a:pt x="600443" y="1752600"/>
                  </a:lnTo>
                  <a:lnTo>
                    <a:pt x="895299" y="834593"/>
                  </a:lnTo>
                  <a:lnTo>
                    <a:pt x="896099" y="835152"/>
                  </a:lnTo>
                  <a:lnTo>
                    <a:pt x="896099" y="838200"/>
                  </a:lnTo>
                  <a:lnTo>
                    <a:pt x="908304" y="844296"/>
                  </a:lnTo>
                  <a:lnTo>
                    <a:pt x="920483" y="847344"/>
                  </a:lnTo>
                  <a:lnTo>
                    <a:pt x="932675" y="853440"/>
                  </a:lnTo>
                  <a:lnTo>
                    <a:pt x="944880" y="856488"/>
                  </a:lnTo>
                  <a:lnTo>
                    <a:pt x="984504" y="856488"/>
                  </a:lnTo>
                  <a:lnTo>
                    <a:pt x="999731" y="853440"/>
                  </a:lnTo>
                  <a:lnTo>
                    <a:pt x="1011923" y="850404"/>
                  </a:lnTo>
                  <a:lnTo>
                    <a:pt x="1024128" y="844296"/>
                  </a:lnTo>
                  <a:lnTo>
                    <a:pt x="1045451" y="829068"/>
                  </a:lnTo>
                  <a:lnTo>
                    <a:pt x="1048499" y="829068"/>
                  </a:lnTo>
                  <a:lnTo>
                    <a:pt x="1066800" y="810780"/>
                  </a:lnTo>
                  <a:lnTo>
                    <a:pt x="1071156" y="804672"/>
                  </a:lnTo>
                  <a:lnTo>
                    <a:pt x="1082027" y="789432"/>
                  </a:lnTo>
                  <a:lnTo>
                    <a:pt x="1085075" y="789432"/>
                  </a:lnTo>
                  <a:lnTo>
                    <a:pt x="1097280" y="765048"/>
                  </a:lnTo>
                  <a:lnTo>
                    <a:pt x="1103376" y="734580"/>
                  </a:lnTo>
                  <a:lnTo>
                    <a:pt x="1106424" y="722388"/>
                  </a:lnTo>
                  <a:lnTo>
                    <a:pt x="1106424" y="6949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8" name="Google Shape;708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68555" y="5404104"/>
              <a:ext cx="240791" cy="243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9" name="Google Shape;709;p26"/>
            <p:cNvSpPr/>
            <p:nvPr/>
          </p:nvSpPr>
          <p:spPr>
            <a:xfrm>
              <a:off x="5836907" y="3648456"/>
              <a:ext cx="1009015" cy="783590"/>
            </a:xfrm>
            <a:custGeom>
              <a:avLst/>
              <a:gdLst/>
              <a:ahLst/>
              <a:cxnLst/>
              <a:rect l="l" t="t" r="r" b="b"/>
              <a:pathLst>
                <a:path w="1009015" h="783589" extrusionOk="0">
                  <a:moveTo>
                    <a:pt x="990612" y="0"/>
                  </a:moveTo>
                  <a:lnTo>
                    <a:pt x="0" y="762000"/>
                  </a:lnTo>
                  <a:lnTo>
                    <a:pt x="18287" y="783336"/>
                  </a:lnTo>
                  <a:lnTo>
                    <a:pt x="1008888" y="21336"/>
                  </a:lnTo>
                  <a:lnTo>
                    <a:pt x="9906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0" name="Google Shape;710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87767" y="5404104"/>
              <a:ext cx="240779" cy="243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1" name="Google Shape;711;p26"/>
            <p:cNvSpPr/>
            <p:nvPr/>
          </p:nvSpPr>
          <p:spPr>
            <a:xfrm>
              <a:off x="1828799" y="3505200"/>
              <a:ext cx="381000" cy="844550"/>
            </a:xfrm>
            <a:custGeom>
              <a:avLst/>
              <a:gdLst/>
              <a:ahLst/>
              <a:cxnLst/>
              <a:rect l="l" t="t" r="r" b="b"/>
              <a:pathLst>
                <a:path w="381000" h="844550" extrusionOk="0">
                  <a:moveTo>
                    <a:pt x="27419" y="0"/>
                  </a:moveTo>
                  <a:lnTo>
                    <a:pt x="0" y="12191"/>
                  </a:lnTo>
                  <a:lnTo>
                    <a:pt x="353568" y="844296"/>
                  </a:lnTo>
                  <a:lnTo>
                    <a:pt x="381000" y="832103"/>
                  </a:lnTo>
                  <a:lnTo>
                    <a:pt x="274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2" name="Google Shape;712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15767" y="2508504"/>
              <a:ext cx="240779" cy="243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3" name="Google Shape;713;p26"/>
            <p:cNvSpPr/>
            <p:nvPr/>
          </p:nvSpPr>
          <p:spPr>
            <a:xfrm>
              <a:off x="2340851" y="4483608"/>
              <a:ext cx="1066800" cy="27940"/>
            </a:xfrm>
            <a:custGeom>
              <a:avLst/>
              <a:gdLst/>
              <a:ahLst/>
              <a:cxnLst/>
              <a:rect l="l" t="t" r="r" b="b"/>
              <a:pathLst>
                <a:path w="1066800" h="27939" extrusionOk="0">
                  <a:moveTo>
                    <a:pt x="106679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066799" y="27432"/>
                  </a:lnTo>
                  <a:lnTo>
                    <a:pt x="1066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4" name="Google Shape;714;p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725167" y="3270504"/>
              <a:ext cx="240779" cy="243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5" name="Google Shape;715;p26"/>
            <p:cNvSpPr/>
            <p:nvPr/>
          </p:nvSpPr>
          <p:spPr>
            <a:xfrm>
              <a:off x="2865107" y="2657855"/>
              <a:ext cx="1106805" cy="1752600"/>
            </a:xfrm>
            <a:custGeom>
              <a:avLst/>
              <a:gdLst/>
              <a:ahLst/>
              <a:cxnLst/>
              <a:rect l="l" t="t" r="r" b="b"/>
              <a:pathLst>
                <a:path w="1106804" h="1752600" extrusionOk="0">
                  <a:moveTo>
                    <a:pt x="1106424" y="694944"/>
                  </a:moveTo>
                  <a:lnTo>
                    <a:pt x="1103376" y="679716"/>
                  </a:lnTo>
                  <a:lnTo>
                    <a:pt x="1100340" y="667512"/>
                  </a:lnTo>
                  <a:lnTo>
                    <a:pt x="1085100" y="637032"/>
                  </a:lnTo>
                  <a:lnTo>
                    <a:pt x="1082052" y="630936"/>
                  </a:lnTo>
                  <a:lnTo>
                    <a:pt x="1071880" y="618744"/>
                  </a:lnTo>
                  <a:lnTo>
                    <a:pt x="1066800" y="612648"/>
                  </a:lnTo>
                  <a:lnTo>
                    <a:pt x="1066800" y="609600"/>
                  </a:lnTo>
                  <a:lnTo>
                    <a:pt x="1058278" y="603516"/>
                  </a:lnTo>
                  <a:lnTo>
                    <a:pt x="1045476" y="594360"/>
                  </a:lnTo>
                  <a:lnTo>
                    <a:pt x="1027188" y="585228"/>
                  </a:lnTo>
                  <a:lnTo>
                    <a:pt x="1021092" y="582180"/>
                  </a:lnTo>
                  <a:lnTo>
                    <a:pt x="996696" y="576072"/>
                  </a:lnTo>
                  <a:lnTo>
                    <a:pt x="981456" y="573024"/>
                  </a:lnTo>
                  <a:lnTo>
                    <a:pt x="969276" y="573024"/>
                  </a:lnTo>
                  <a:lnTo>
                    <a:pt x="957072" y="576072"/>
                  </a:lnTo>
                  <a:lnTo>
                    <a:pt x="941832" y="579120"/>
                  </a:lnTo>
                  <a:lnTo>
                    <a:pt x="896112" y="600468"/>
                  </a:lnTo>
                  <a:lnTo>
                    <a:pt x="863790" y="634136"/>
                  </a:lnTo>
                  <a:lnTo>
                    <a:pt x="18288" y="0"/>
                  </a:lnTo>
                  <a:lnTo>
                    <a:pt x="0" y="21336"/>
                  </a:lnTo>
                  <a:lnTo>
                    <a:pt x="851217" y="659765"/>
                  </a:lnTo>
                  <a:lnTo>
                    <a:pt x="847344" y="667512"/>
                  </a:lnTo>
                  <a:lnTo>
                    <a:pt x="841248" y="682752"/>
                  </a:lnTo>
                  <a:lnTo>
                    <a:pt x="838200" y="694944"/>
                  </a:lnTo>
                  <a:lnTo>
                    <a:pt x="835164" y="710184"/>
                  </a:lnTo>
                  <a:lnTo>
                    <a:pt x="835164" y="737628"/>
                  </a:lnTo>
                  <a:lnTo>
                    <a:pt x="847344" y="777252"/>
                  </a:lnTo>
                  <a:lnTo>
                    <a:pt x="874776" y="819912"/>
                  </a:lnTo>
                  <a:lnTo>
                    <a:pt x="888123" y="829462"/>
                  </a:lnTo>
                  <a:lnTo>
                    <a:pt x="868692" y="822960"/>
                  </a:lnTo>
                  <a:lnTo>
                    <a:pt x="573024" y="1743468"/>
                  </a:lnTo>
                  <a:lnTo>
                    <a:pt x="600456" y="1752600"/>
                  </a:lnTo>
                  <a:lnTo>
                    <a:pt x="895311" y="834593"/>
                  </a:lnTo>
                  <a:lnTo>
                    <a:pt x="896112" y="835152"/>
                  </a:lnTo>
                  <a:lnTo>
                    <a:pt x="896112" y="838200"/>
                  </a:lnTo>
                  <a:lnTo>
                    <a:pt x="908316" y="844296"/>
                  </a:lnTo>
                  <a:lnTo>
                    <a:pt x="920496" y="847344"/>
                  </a:lnTo>
                  <a:lnTo>
                    <a:pt x="932688" y="853452"/>
                  </a:lnTo>
                  <a:lnTo>
                    <a:pt x="944892" y="856488"/>
                  </a:lnTo>
                  <a:lnTo>
                    <a:pt x="984516" y="856488"/>
                  </a:lnTo>
                  <a:lnTo>
                    <a:pt x="999744" y="853452"/>
                  </a:lnTo>
                  <a:lnTo>
                    <a:pt x="1011936" y="850404"/>
                  </a:lnTo>
                  <a:lnTo>
                    <a:pt x="1024140" y="844296"/>
                  </a:lnTo>
                  <a:lnTo>
                    <a:pt x="1045476" y="829068"/>
                  </a:lnTo>
                  <a:lnTo>
                    <a:pt x="1048512" y="829068"/>
                  </a:lnTo>
                  <a:lnTo>
                    <a:pt x="1066800" y="810780"/>
                  </a:lnTo>
                  <a:lnTo>
                    <a:pt x="1071156" y="804672"/>
                  </a:lnTo>
                  <a:lnTo>
                    <a:pt x="1082052" y="789432"/>
                  </a:lnTo>
                  <a:lnTo>
                    <a:pt x="1085088" y="789432"/>
                  </a:lnTo>
                  <a:lnTo>
                    <a:pt x="1097292" y="765048"/>
                  </a:lnTo>
                  <a:lnTo>
                    <a:pt x="1103376" y="734580"/>
                  </a:lnTo>
                  <a:lnTo>
                    <a:pt x="1106424" y="722376"/>
                  </a:lnTo>
                  <a:lnTo>
                    <a:pt x="1106424" y="6949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6" name="Google Shape;716;p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06167" y="4337304"/>
              <a:ext cx="240779" cy="243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7" name="Google Shape;717;p26"/>
            <p:cNvSpPr/>
            <p:nvPr/>
          </p:nvSpPr>
          <p:spPr>
            <a:xfrm>
              <a:off x="1874507" y="2581656"/>
              <a:ext cx="1009015" cy="783590"/>
            </a:xfrm>
            <a:custGeom>
              <a:avLst/>
              <a:gdLst/>
              <a:ahLst/>
              <a:cxnLst/>
              <a:rect l="l" t="t" r="r" b="b"/>
              <a:pathLst>
                <a:path w="1009014" h="783589" extrusionOk="0">
                  <a:moveTo>
                    <a:pt x="990600" y="0"/>
                  </a:moveTo>
                  <a:lnTo>
                    <a:pt x="0" y="762000"/>
                  </a:lnTo>
                  <a:lnTo>
                    <a:pt x="18287" y="783336"/>
                  </a:lnTo>
                  <a:lnTo>
                    <a:pt x="1008888" y="21336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8" name="Google Shape;718;p2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325355" y="4337304"/>
              <a:ext cx="240804" cy="243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9" name="Google Shape;719;p26"/>
            <p:cNvSpPr/>
            <p:nvPr/>
          </p:nvSpPr>
          <p:spPr>
            <a:xfrm>
              <a:off x="1822691" y="2511551"/>
              <a:ext cx="1996439" cy="2066925"/>
            </a:xfrm>
            <a:custGeom>
              <a:avLst/>
              <a:gdLst/>
              <a:ahLst/>
              <a:cxnLst/>
              <a:rect l="l" t="t" r="r" b="b"/>
              <a:pathLst>
                <a:path w="1996439" h="2066925" extrusionOk="0">
                  <a:moveTo>
                    <a:pt x="1996440" y="853440"/>
                  </a:moveTo>
                  <a:lnTo>
                    <a:pt x="1981200" y="832104"/>
                  </a:lnTo>
                  <a:lnTo>
                    <a:pt x="1377696" y="1234440"/>
                  </a:lnTo>
                  <a:lnTo>
                    <a:pt x="1352524" y="1149489"/>
                  </a:lnTo>
                  <a:lnTo>
                    <a:pt x="1352524" y="1251229"/>
                  </a:lnTo>
                  <a:lnTo>
                    <a:pt x="977722" y="1501089"/>
                  </a:lnTo>
                  <a:lnTo>
                    <a:pt x="951420" y="1484807"/>
                  </a:lnTo>
                  <a:lnTo>
                    <a:pt x="951420" y="1518627"/>
                  </a:lnTo>
                  <a:lnTo>
                    <a:pt x="415671" y="1875790"/>
                  </a:lnTo>
                  <a:lnTo>
                    <a:pt x="612813" y="1309014"/>
                  </a:lnTo>
                  <a:lnTo>
                    <a:pt x="951420" y="1518627"/>
                  </a:lnTo>
                  <a:lnTo>
                    <a:pt x="951420" y="1484807"/>
                  </a:lnTo>
                  <a:lnTo>
                    <a:pt x="622490" y="1281188"/>
                  </a:lnTo>
                  <a:lnTo>
                    <a:pt x="770204" y="856488"/>
                  </a:lnTo>
                  <a:lnTo>
                    <a:pt x="1235557" y="856488"/>
                  </a:lnTo>
                  <a:lnTo>
                    <a:pt x="1352524" y="1251229"/>
                  </a:lnTo>
                  <a:lnTo>
                    <a:pt x="1352524" y="1149489"/>
                  </a:lnTo>
                  <a:lnTo>
                    <a:pt x="1265707" y="856488"/>
                  </a:lnTo>
                  <a:lnTo>
                    <a:pt x="1911108" y="856488"/>
                  </a:lnTo>
                  <a:lnTo>
                    <a:pt x="1911108" y="829056"/>
                  </a:lnTo>
                  <a:lnTo>
                    <a:pt x="1257579" y="829056"/>
                  </a:lnTo>
                  <a:lnTo>
                    <a:pt x="1011936" y="0"/>
                  </a:lnTo>
                  <a:lnTo>
                    <a:pt x="984504" y="9156"/>
                  </a:lnTo>
                  <a:lnTo>
                    <a:pt x="1227429" y="829056"/>
                  </a:lnTo>
                  <a:lnTo>
                    <a:pt x="779754" y="829056"/>
                  </a:lnTo>
                  <a:lnTo>
                    <a:pt x="1011936" y="161556"/>
                  </a:lnTo>
                  <a:lnTo>
                    <a:pt x="984504" y="152400"/>
                  </a:lnTo>
                  <a:lnTo>
                    <a:pt x="749134" y="829056"/>
                  </a:lnTo>
                  <a:lnTo>
                    <a:pt x="6108" y="829056"/>
                  </a:lnTo>
                  <a:lnTo>
                    <a:pt x="6108" y="856488"/>
                  </a:lnTo>
                  <a:lnTo>
                    <a:pt x="739597" y="856488"/>
                  </a:lnTo>
                  <a:lnTo>
                    <a:pt x="597306" y="1265593"/>
                  </a:lnTo>
                  <a:lnTo>
                    <a:pt x="15240" y="905256"/>
                  </a:lnTo>
                  <a:lnTo>
                    <a:pt x="0" y="929640"/>
                  </a:lnTo>
                  <a:lnTo>
                    <a:pt x="587616" y="1293418"/>
                  </a:lnTo>
                  <a:lnTo>
                    <a:pt x="374904" y="1905000"/>
                  </a:lnTo>
                  <a:lnTo>
                    <a:pt x="388620" y="1909572"/>
                  </a:lnTo>
                  <a:lnTo>
                    <a:pt x="396240" y="1920240"/>
                  </a:lnTo>
                  <a:lnTo>
                    <a:pt x="975918" y="1533791"/>
                  </a:lnTo>
                  <a:lnTo>
                    <a:pt x="1539646" y="1882762"/>
                  </a:lnTo>
                  <a:lnTo>
                    <a:pt x="1594104" y="2066544"/>
                  </a:lnTo>
                  <a:lnTo>
                    <a:pt x="1621536" y="2057400"/>
                  </a:lnTo>
                  <a:lnTo>
                    <a:pt x="1576552" y="1905609"/>
                  </a:lnTo>
                  <a:lnTo>
                    <a:pt x="1600200" y="1920240"/>
                  </a:lnTo>
                  <a:lnTo>
                    <a:pt x="1615440" y="1895856"/>
                  </a:lnTo>
                  <a:lnTo>
                    <a:pt x="1564284" y="1864194"/>
                  </a:lnTo>
                  <a:lnTo>
                    <a:pt x="1527365" y="1739607"/>
                  </a:lnTo>
                  <a:lnTo>
                    <a:pt x="1527365" y="1841347"/>
                  </a:lnTo>
                  <a:lnTo>
                    <a:pt x="1002220" y="1516253"/>
                  </a:lnTo>
                  <a:lnTo>
                    <a:pt x="1360309" y="1277531"/>
                  </a:lnTo>
                  <a:lnTo>
                    <a:pt x="1527365" y="1841347"/>
                  </a:lnTo>
                  <a:lnTo>
                    <a:pt x="1527365" y="1739607"/>
                  </a:lnTo>
                  <a:lnTo>
                    <a:pt x="1385481" y="1260741"/>
                  </a:lnTo>
                  <a:lnTo>
                    <a:pt x="1996440" y="8534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0" name="Google Shape;720;p26"/>
          <p:cNvSpPr txBox="1"/>
          <p:nvPr/>
        </p:nvSpPr>
        <p:spPr>
          <a:xfrm>
            <a:off x="6615683" y="5967476"/>
            <a:ext cx="40957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6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6"/>
          <p:cNvSpPr txBox="1"/>
          <p:nvPr/>
        </p:nvSpPr>
        <p:spPr>
          <a:xfrm>
            <a:off x="2631948" y="4824463"/>
            <a:ext cx="40957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7"/>
          <p:cNvSpPr txBox="1"/>
          <p:nvPr/>
        </p:nvSpPr>
        <p:spPr>
          <a:xfrm>
            <a:off x="956930" y="2442181"/>
            <a:ext cx="8059479" cy="344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0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7.	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8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union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2 simple graphs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2270" marR="0" lvl="0" indent="0" algn="l" rtl="0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775" b="1" i="1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1" i="1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775" b="1" i="1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	and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775" b="1" i="1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1" i="1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775" b="1" i="1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is the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635" marR="104139" lvl="0" indent="0" algn="l" rtl="0">
              <a:lnSpc>
                <a:spcPct val="155937"/>
              </a:lnSpc>
              <a:spcBef>
                <a:spcPts val="7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graph with vertex set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1" i="1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∪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1" i="1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edge set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775" b="1" i="1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∪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775" b="1" i="1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	The union is  denoted by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775" b="1" i="1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∪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775" b="1" i="1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"/>
          <p:cNvSpPr txBox="1">
            <a:spLocks noGrp="1"/>
          </p:cNvSpPr>
          <p:nvPr>
            <p:ph type="title"/>
          </p:nvPr>
        </p:nvSpPr>
        <p:spPr>
          <a:xfrm>
            <a:off x="4257230" y="1182128"/>
            <a:ext cx="146494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Union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8"/>
          <p:cNvSpPr txBox="1"/>
          <p:nvPr/>
        </p:nvSpPr>
        <p:spPr>
          <a:xfrm>
            <a:off x="8616188" y="6811797"/>
            <a:ext cx="220979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28"/>
          <p:cNvSpPr txBox="1">
            <a:spLocks noGrp="1"/>
          </p:cNvSpPr>
          <p:nvPr>
            <p:ph type="title"/>
          </p:nvPr>
        </p:nvSpPr>
        <p:spPr>
          <a:xfrm>
            <a:off x="1696720" y="1069365"/>
            <a:ext cx="70586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990033"/>
                </a:solidFill>
              </a:rPr>
              <a:t>W</a:t>
            </a:r>
            <a:r>
              <a:rPr lang="en-US" sz="3975" baseline="-25000" dirty="0">
                <a:solidFill>
                  <a:srgbClr val="990033"/>
                </a:solidFill>
              </a:rPr>
              <a:t>5 </a:t>
            </a:r>
            <a:r>
              <a:rPr lang="en-US" sz="4000" dirty="0">
                <a:solidFill>
                  <a:srgbClr val="003366"/>
                </a:solidFill>
              </a:rPr>
              <a:t>is the union of </a:t>
            </a:r>
            <a:r>
              <a:rPr lang="en-US" sz="4000" dirty="0">
                <a:solidFill>
                  <a:srgbClr val="000000"/>
                </a:solidFill>
              </a:rPr>
              <a:t>S</a:t>
            </a:r>
            <a:r>
              <a:rPr lang="en-US" sz="3975" baseline="-25000" dirty="0">
                <a:solidFill>
                  <a:srgbClr val="000000"/>
                </a:solidFill>
              </a:rPr>
              <a:t>5 </a:t>
            </a:r>
            <a:r>
              <a:rPr lang="en-US" sz="4000" dirty="0">
                <a:solidFill>
                  <a:srgbClr val="003366"/>
                </a:solidFill>
              </a:rPr>
              <a:t>and </a:t>
            </a:r>
            <a:r>
              <a:rPr lang="en-US" sz="3600" dirty="0">
                <a:solidFill>
                  <a:srgbClr val="006600"/>
                </a:solidFill>
              </a:rPr>
              <a:t>C</a:t>
            </a:r>
            <a:r>
              <a:rPr lang="en-US" sz="3600" baseline="-25000" dirty="0">
                <a:solidFill>
                  <a:srgbClr val="006600"/>
                </a:solidFill>
              </a:rPr>
              <a:t>5</a:t>
            </a:r>
            <a:endParaRPr sz="3975" baseline="-25000" dirty="0"/>
          </a:p>
        </p:txBody>
      </p:sp>
      <p:sp>
        <p:nvSpPr>
          <p:cNvPr id="736" name="Google Shape;736;p28"/>
          <p:cNvSpPr txBox="1"/>
          <p:nvPr/>
        </p:nvSpPr>
        <p:spPr>
          <a:xfrm>
            <a:off x="7225271" y="6577063"/>
            <a:ext cx="40957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400" b="1" i="0" u="none" strike="noStrike" cap="none" baseline="-250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8"/>
          <p:cNvSpPr txBox="1"/>
          <p:nvPr/>
        </p:nvSpPr>
        <p:spPr>
          <a:xfrm>
            <a:off x="1891271" y="5967463"/>
            <a:ext cx="47942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28"/>
          <p:cNvSpPr txBox="1"/>
          <p:nvPr/>
        </p:nvSpPr>
        <p:spPr>
          <a:xfrm>
            <a:off x="4887442" y="4672050"/>
            <a:ext cx="39433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9" name="Google Shape;739;p28"/>
          <p:cNvGrpSpPr/>
          <p:nvPr/>
        </p:nvGrpSpPr>
        <p:grpSpPr>
          <a:xfrm>
            <a:off x="1149083" y="2456688"/>
            <a:ext cx="7248156" cy="3858767"/>
            <a:chOff x="1149083" y="2456688"/>
            <a:chExt cx="7248156" cy="3858767"/>
          </a:xfrm>
        </p:grpSpPr>
        <p:sp>
          <p:nvSpPr>
            <p:cNvPr id="740" name="Google Shape;740;p28"/>
            <p:cNvSpPr/>
            <p:nvPr/>
          </p:nvSpPr>
          <p:spPr>
            <a:xfrm>
              <a:off x="6483083" y="5297436"/>
              <a:ext cx="329565" cy="810895"/>
            </a:xfrm>
            <a:custGeom>
              <a:avLst/>
              <a:gdLst/>
              <a:ahLst/>
              <a:cxnLst/>
              <a:rect l="l" t="t" r="r" b="b"/>
              <a:pathLst>
                <a:path w="329565" h="810895" extrusionOk="0">
                  <a:moveTo>
                    <a:pt x="27432" y="0"/>
                  </a:moveTo>
                  <a:lnTo>
                    <a:pt x="0" y="9131"/>
                  </a:lnTo>
                  <a:lnTo>
                    <a:pt x="301764" y="810755"/>
                  </a:lnTo>
                  <a:lnTo>
                    <a:pt x="329184" y="798563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41" name="Google Shape;741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32891" y="4413504"/>
              <a:ext cx="219455" cy="2194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2" name="Google Shape;742;p28"/>
            <p:cNvSpPr/>
            <p:nvPr/>
          </p:nvSpPr>
          <p:spPr>
            <a:xfrm>
              <a:off x="6928091" y="6227076"/>
              <a:ext cx="960119" cy="27940"/>
            </a:xfrm>
            <a:custGeom>
              <a:avLst/>
              <a:gdLst/>
              <a:ahLst/>
              <a:cxnLst/>
              <a:rect l="l" t="t" r="r" b="b"/>
              <a:pathLst>
                <a:path w="960120" h="27939" extrusionOk="0">
                  <a:moveTo>
                    <a:pt x="960120" y="0"/>
                  </a:moveTo>
                  <a:lnTo>
                    <a:pt x="0" y="0"/>
                  </a:lnTo>
                  <a:lnTo>
                    <a:pt x="0" y="27419"/>
                  </a:lnTo>
                  <a:lnTo>
                    <a:pt x="960120" y="27419"/>
                  </a:lnTo>
                  <a:lnTo>
                    <a:pt x="960120" y="0"/>
                  </a:lnTo>
                  <a:close/>
                </a:path>
              </a:pathLst>
            </a:custGeom>
            <a:solidFill>
              <a:srgbClr val="00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43" name="Google Shape;743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76403" y="5135880"/>
              <a:ext cx="216420" cy="2194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4" name="Google Shape;744;p28"/>
            <p:cNvSpPr/>
            <p:nvPr/>
          </p:nvSpPr>
          <p:spPr>
            <a:xfrm>
              <a:off x="7912595" y="5236464"/>
              <a:ext cx="335280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48" y="0"/>
                  </a:moveTo>
                  <a:lnTo>
                    <a:pt x="0" y="914400"/>
                  </a:lnTo>
                  <a:lnTo>
                    <a:pt x="27431" y="923544"/>
                  </a:lnTo>
                  <a:lnTo>
                    <a:pt x="335279" y="9143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00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45" name="Google Shape;745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58436" y="5108402"/>
              <a:ext cx="232415" cy="2438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6" name="Google Shape;746;p28"/>
            <p:cNvSpPr/>
            <p:nvPr/>
          </p:nvSpPr>
          <p:spPr>
            <a:xfrm>
              <a:off x="8153399" y="5102352"/>
              <a:ext cx="243840" cy="256540"/>
            </a:xfrm>
            <a:custGeom>
              <a:avLst/>
              <a:gdLst/>
              <a:ahLst/>
              <a:cxnLst/>
              <a:rect l="l" t="t" r="r" b="b"/>
              <a:pathLst>
                <a:path w="243840" h="256539" extrusionOk="0">
                  <a:moveTo>
                    <a:pt x="15227" y="155448"/>
                  </a:moveTo>
                  <a:lnTo>
                    <a:pt x="15227" y="158508"/>
                  </a:lnTo>
                  <a:lnTo>
                    <a:pt x="3048" y="158508"/>
                  </a:lnTo>
                  <a:lnTo>
                    <a:pt x="9144" y="182880"/>
                  </a:lnTo>
                  <a:lnTo>
                    <a:pt x="18275" y="204216"/>
                  </a:lnTo>
                  <a:lnTo>
                    <a:pt x="21323" y="204216"/>
                  </a:lnTo>
                  <a:lnTo>
                    <a:pt x="33515" y="222504"/>
                  </a:lnTo>
                  <a:lnTo>
                    <a:pt x="36563" y="222504"/>
                  </a:lnTo>
                  <a:lnTo>
                    <a:pt x="51803" y="237744"/>
                  </a:lnTo>
                  <a:lnTo>
                    <a:pt x="54851" y="237744"/>
                  </a:lnTo>
                  <a:lnTo>
                    <a:pt x="76200" y="246887"/>
                  </a:lnTo>
                  <a:lnTo>
                    <a:pt x="76200" y="249936"/>
                  </a:lnTo>
                  <a:lnTo>
                    <a:pt x="88379" y="252996"/>
                  </a:lnTo>
                  <a:lnTo>
                    <a:pt x="97523" y="256031"/>
                  </a:lnTo>
                  <a:lnTo>
                    <a:pt x="134099" y="256031"/>
                  </a:lnTo>
                  <a:lnTo>
                    <a:pt x="146291" y="252996"/>
                  </a:lnTo>
                  <a:lnTo>
                    <a:pt x="167627" y="243840"/>
                  </a:lnTo>
                  <a:lnTo>
                    <a:pt x="112763" y="243840"/>
                  </a:lnTo>
                  <a:lnTo>
                    <a:pt x="100571" y="240792"/>
                  </a:lnTo>
                  <a:lnTo>
                    <a:pt x="91427" y="240792"/>
                  </a:lnTo>
                  <a:lnTo>
                    <a:pt x="79248" y="237744"/>
                  </a:lnTo>
                  <a:lnTo>
                    <a:pt x="42672" y="213372"/>
                  </a:lnTo>
                  <a:lnTo>
                    <a:pt x="32492" y="198120"/>
                  </a:lnTo>
                  <a:lnTo>
                    <a:pt x="30467" y="198120"/>
                  </a:lnTo>
                  <a:lnTo>
                    <a:pt x="21323" y="176796"/>
                  </a:lnTo>
                  <a:lnTo>
                    <a:pt x="15227" y="155448"/>
                  </a:lnTo>
                  <a:close/>
                </a:path>
                <a:path w="243840" h="256539" extrusionOk="0">
                  <a:moveTo>
                    <a:pt x="182867" y="219456"/>
                  </a:moveTo>
                  <a:lnTo>
                    <a:pt x="164579" y="231648"/>
                  </a:lnTo>
                  <a:lnTo>
                    <a:pt x="143243" y="240792"/>
                  </a:lnTo>
                  <a:lnTo>
                    <a:pt x="134099" y="240792"/>
                  </a:lnTo>
                  <a:lnTo>
                    <a:pt x="121920" y="243840"/>
                  </a:lnTo>
                  <a:lnTo>
                    <a:pt x="170675" y="243840"/>
                  </a:lnTo>
                  <a:lnTo>
                    <a:pt x="188963" y="231648"/>
                  </a:lnTo>
                  <a:lnTo>
                    <a:pt x="198113" y="222504"/>
                  </a:lnTo>
                  <a:lnTo>
                    <a:pt x="182867" y="222504"/>
                  </a:lnTo>
                  <a:lnTo>
                    <a:pt x="182867" y="219456"/>
                  </a:lnTo>
                  <a:close/>
                </a:path>
                <a:path w="243840" h="256539" extrusionOk="0">
                  <a:moveTo>
                    <a:pt x="198120" y="204216"/>
                  </a:moveTo>
                  <a:lnTo>
                    <a:pt x="182867" y="222504"/>
                  </a:lnTo>
                  <a:lnTo>
                    <a:pt x="198113" y="222504"/>
                  </a:lnTo>
                  <a:lnTo>
                    <a:pt x="207251" y="213372"/>
                  </a:lnTo>
                  <a:lnTo>
                    <a:pt x="212341" y="207264"/>
                  </a:lnTo>
                  <a:lnTo>
                    <a:pt x="198120" y="207264"/>
                  </a:lnTo>
                  <a:lnTo>
                    <a:pt x="198120" y="204216"/>
                  </a:lnTo>
                  <a:close/>
                </a:path>
                <a:path w="243840" h="256539" extrusionOk="0">
                  <a:moveTo>
                    <a:pt x="213347" y="185928"/>
                  </a:moveTo>
                  <a:lnTo>
                    <a:pt x="198120" y="207264"/>
                  </a:lnTo>
                  <a:lnTo>
                    <a:pt x="212341" y="207264"/>
                  </a:lnTo>
                  <a:lnTo>
                    <a:pt x="222491" y="195084"/>
                  </a:lnTo>
                  <a:lnTo>
                    <a:pt x="225547" y="188975"/>
                  </a:lnTo>
                  <a:lnTo>
                    <a:pt x="213347" y="188975"/>
                  </a:lnTo>
                  <a:lnTo>
                    <a:pt x="213347" y="185928"/>
                  </a:lnTo>
                  <a:close/>
                </a:path>
                <a:path w="243840" h="256539" extrusionOk="0">
                  <a:moveTo>
                    <a:pt x="30467" y="195084"/>
                  </a:moveTo>
                  <a:lnTo>
                    <a:pt x="30467" y="198120"/>
                  </a:lnTo>
                  <a:lnTo>
                    <a:pt x="32492" y="198120"/>
                  </a:lnTo>
                  <a:lnTo>
                    <a:pt x="30467" y="195084"/>
                  </a:lnTo>
                  <a:close/>
                </a:path>
                <a:path w="243840" h="256539" extrusionOk="0">
                  <a:moveTo>
                    <a:pt x="240779" y="97536"/>
                  </a:moveTo>
                  <a:lnTo>
                    <a:pt x="228600" y="97536"/>
                  </a:lnTo>
                  <a:lnTo>
                    <a:pt x="231648" y="118884"/>
                  </a:lnTo>
                  <a:lnTo>
                    <a:pt x="231648" y="131064"/>
                  </a:lnTo>
                  <a:lnTo>
                    <a:pt x="225539" y="155448"/>
                  </a:lnTo>
                  <a:lnTo>
                    <a:pt x="222491" y="164592"/>
                  </a:lnTo>
                  <a:lnTo>
                    <a:pt x="213347" y="188975"/>
                  </a:lnTo>
                  <a:lnTo>
                    <a:pt x="225547" y="188975"/>
                  </a:lnTo>
                  <a:lnTo>
                    <a:pt x="234696" y="170687"/>
                  </a:lnTo>
                  <a:lnTo>
                    <a:pt x="243827" y="134112"/>
                  </a:lnTo>
                  <a:lnTo>
                    <a:pt x="243827" y="121920"/>
                  </a:lnTo>
                  <a:lnTo>
                    <a:pt x="240779" y="97536"/>
                  </a:lnTo>
                  <a:close/>
                </a:path>
                <a:path w="243840" h="256539" extrusionOk="0">
                  <a:moveTo>
                    <a:pt x="143243" y="0"/>
                  </a:moveTo>
                  <a:lnTo>
                    <a:pt x="106667" y="0"/>
                  </a:lnTo>
                  <a:lnTo>
                    <a:pt x="97523" y="3048"/>
                  </a:lnTo>
                  <a:lnTo>
                    <a:pt x="73139" y="12192"/>
                  </a:lnTo>
                  <a:lnTo>
                    <a:pt x="54851" y="24396"/>
                  </a:lnTo>
                  <a:lnTo>
                    <a:pt x="51803" y="24396"/>
                  </a:lnTo>
                  <a:lnTo>
                    <a:pt x="36563" y="39624"/>
                  </a:lnTo>
                  <a:lnTo>
                    <a:pt x="33515" y="39624"/>
                  </a:lnTo>
                  <a:lnTo>
                    <a:pt x="33515" y="42684"/>
                  </a:lnTo>
                  <a:lnTo>
                    <a:pt x="18275" y="60972"/>
                  </a:lnTo>
                  <a:lnTo>
                    <a:pt x="9144" y="85343"/>
                  </a:lnTo>
                  <a:lnTo>
                    <a:pt x="3048" y="97536"/>
                  </a:lnTo>
                  <a:lnTo>
                    <a:pt x="0" y="109728"/>
                  </a:lnTo>
                  <a:lnTo>
                    <a:pt x="0" y="158508"/>
                  </a:lnTo>
                  <a:lnTo>
                    <a:pt x="15227" y="158508"/>
                  </a:lnTo>
                  <a:lnTo>
                    <a:pt x="12179" y="134112"/>
                  </a:lnTo>
                  <a:lnTo>
                    <a:pt x="12179" y="112775"/>
                  </a:lnTo>
                  <a:lnTo>
                    <a:pt x="18275" y="88392"/>
                  </a:lnTo>
                  <a:lnTo>
                    <a:pt x="30467" y="67056"/>
                  </a:lnTo>
                  <a:lnTo>
                    <a:pt x="45720" y="48768"/>
                  </a:lnTo>
                  <a:lnTo>
                    <a:pt x="42672" y="48768"/>
                  </a:lnTo>
                  <a:lnTo>
                    <a:pt x="60947" y="33528"/>
                  </a:lnTo>
                  <a:lnTo>
                    <a:pt x="79248" y="21336"/>
                  </a:lnTo>
                  <a:lnTo>
                    <a:pt x="85356" y="21336"/>
                  </a:lnTo>
                  <a:lnTo>
                    <a:pt x="97523" y="15240"/>
                  </a:lnTo>
                  <a:lnTo>
                    <a:pt x="109715" y="12192"/>
                  </a:lnTo>
                  <a:lnTo>
                    <a:pt x="178284" y="12192"/>
                  </a:lnTo>
                  <a:lnTo>
                    <a:pt x="167627" y="6108"/>
                  </a:lnTo>
                  <a:lnTo>
                    <a:pt x="143243" y="0"/>
                  </a:lnTo>
                  <a:close/>
                </a:path>
                <a:path w="243840" h="256539" extrusionOk="0">
                  <a:moveTo>
                    <a:pt x="235565" y="76200"/>
                  </a:moveTo>
                  <a:lnTo>
                    <a:pt x="222491" y="76200"/>
                  </a:lnTo>
                  <a:lnTo>
                    <a:pt x="228600" y="100596"/>
                  </a:lnTo>
                  <a:lnTo>
                    <a:pt x="228600" y="97536"/>
                  </a:lnTo>
                  <a:lnTo>
                    <a:pt x="240779" y="97536"/>
                  </a:lnTo>
                  <a:lnTo>
                    <a:pt x="240779" y="94487"/>
                  </a:lnTo>
                  <a:lnTo>
                    <a:pt x="235565" y="76200"/>
                  </a:lnTo>
                  <a:close/>
                </a:path>
                <a:path w="243840" h="256539" extrusionOk="0">
                  <a:moveTo>
                    <a:pt x="178284" y="12192"/>
                  </a:moveTo>
                  <a:lnTo>
                    <a:pt x="140195" y="12192"/>
                  </a:lnTo>
                  <a:lnTo>
                    <a:pt x="164579" y="18287"/>
                  </a:lnTo>
                  <a:lnTo>
                    <a:pt x="161544" y="18287"/>
                  </a:lnTo>
                  <a:lnTo>
                    <a:pt x="182867" y="27431"/>
                  </a:lnTo>
                  <a:lnTo>
                    <a:pt x="213347" y="57912"/>
                  </a:lnTo>
                  <a:lnTo>
                    <a:pt x="222491" y="79248"/>
                  </a:lnTo>
                  <a:lnTo>
                    <a:pt x="222491" y="76200"/>
                  </a:lnTo>
                  <a:lnTo>
                    <a:pt x="235565" y="76200"/>
                  </a:lnTo>
                  <a:lnTo>
                    <a:pt x="234696" y="73152"/>
                  </a:lnTo>
                  <a:lnTo>
                    <a:pt x="222491" y="51816"/>
                  </a:lnTo>
                  <a:lnTo>
                    <a:pt x="207251" y="33528"/>
                  </a:lnTo>
                  <a:lnTo>
                    <a:pt x="188963" y="18287"/>
                  </a:lnTo>
                  <a:lnTo>
                    <a:pt x="178284" y="12192"/>
                  </a:lnTo>
                  <a:close/>
                </a:path>
                <a:path w="243840" h="256539" extrusionOk="0">
                  <a:moveTo>
                    <a:pt x="85356" y="21336"/>
                  </a:moveTo>
                  <a:lnTo>
                    <a:pt x="79248" y="21336"/>
                  </a:lnTo>
                  <a:lnTo>
                    <a:pt x="79248" y="24396"/>
                  </a:lnTo>
                  <a:lnTo>
                    <a:pt x="85356" y="21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28"/>
            <p:cNvSpPr/>
            <p:nvPr/>
          </p:nvSpPr>
          <p:spPr>
            <a:xfrm>
              <a:off x="7400543" y="4584192"/>
              <a:ext cx="841375" cy="640080"/>
            </a:xfrm>
            <a:custGeom>
              <a:avLst/>
              <a:gdLst/>
              <a:ahLst/>
              <a:cxnLst/>
              <a:rect l="l" t="t" r="r" b="b"/>
              <a:pathLst>
                <a:path w="841375" h="640079" extrusionOk="0">
                  <a:moveTo>
                    <a:pt x="18275" y="0"/>
                  </a:moveTo>
                  <a:lnTo>
                    <a:pt x="0" y="24383"/>
                  </a:lnTo>
                  <a:lnTo>
                    <a:pt x="822947" y="640079"/>
                  </a:lnTo>
                  <a:lnTo>
                    <a:pt x="841235" y="615695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48" name="Google Shape;748;p2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717791" y="6099060"/>
              <a:ext cx="216407" cy="216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9" name="Google Shape;749;p28"/>
            <p:cNvSpPr/>
            <p:nvPr/>
          </p:nvSpPr>
          <p:spPr>
            <a:xfrm>
              <a:off x="6510515" y="4517148"/>
              <a:ext cx="908685" cy="707390"/>
            </a:xfrm>
            <a:custGeom>
              <a:avLst/>
              <a:gdLst/>
              <a:ahLst/>
              <a:cxnLst/>
              <a:rect l="l" t="t" r="r" b="b"/>
              <a:pathLst>
                <a:path w="908684" h="707389" extrusionOk="0">
                  <a:moveTo>
                    <a:pt x="890028" y="0"/>
                  </a:moveTo>
                  <a:lnTo>
                    <a:pt x="0" y="682739"/>
                  </a:lnTo>
                  <a:lnTo>
                    <a:pt x="15252" y="707123"/>
                  </a:lnTo>
                  <a:lnTo>
                    <a:pt x="908303" y="2133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00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0" name="Google Shape;750;p2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815071" y="6099060"/>
              <a:ext cx="216395" cy="216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2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49083" y="3575304"/>
              <a:ext cx="2020824" cy="1871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2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75163" y="2456688"/>
              <a:ext cx="2023884" cy="1865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3" name="Google Shape;753;p28"/>
          <p:cNvSpPr txBox="1"/>
          <p:nvPr/>
        </p:nvSpPr>
        <p:spPr>
          <a:xfrm>
            <a:off x="828544" y="4233189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28"/>
          <p:cNvSpPr txBox="1"/>
          <p:nvPr/>
        </p:nvSpPr>
        <p:spPr>
          <a:xfrm>
            <a:off x="3245596" y="4233214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28"/>
          <p:cNvSpPr txBox="1"/>
          <p:nvPr/>
        </p:nvSpPr>
        <p:spPr>
          <a:xfrm>
            <a:off x="1310128" y="5260352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28"/>
          <p:cNvSpPr txBox="1"/>
          <p:nvPr/>
        </p:nvSpPr>
        <p:spPr>
          <a:xfrm>
            <a:off x="2075177" y="325781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8"/>
          <p:cNvSpPr txBox="1"/>
          <p:nvPr/>
        </p:nvSpPr>
        <p:spPr>
          <a:xfrm>
            <a:off x="2901184" y="5260352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28"/>
          <p:cNvSpPr txBox="1"/>
          <p:nvPr/>
        </p:nvSpPr>
        <p:spPr>
          <a:xfrm>
            <a:off x="4239244" y="4147845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28"/>
          <p:cNvSpPr txBox="1"/>
          <p:nvPr/>
        </p:nvSpPr>
        <p:spPr>
          <a:xfrm>
            <a:off x="3806440" y="3135909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28"/>
          <p:cNvSpPr txBox="1"/>
          <p:nvPr/>
        </p:nvSpPr>
        <p:spPr>
          <a:xfrm>
            <a:off x="4949440" y="199290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28"/>
          <p:cNvSpPr txBox="1"/>
          <p:nvPr/>
        </p:nvSpPr>
        <p:spPr>
          <a:xfrm>
            <a:off x="5787640" y="414173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28"/>
          <p:cNvSpPr txBox="1"/>
          <p:nvPr/>
        </p:nvSpPr>
        <p:spPr>
          <a:xfrm>
            <a:off x="6171676" y="3120656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28"/>
          <p:cNvSpPr txBox="1"/>
          <p:nvPr/>
        </p:nvSpPr>
        <p:spPr>
          <a:xfrm>
            <a:off x="6491703" y="6183883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28"/>
          <p:cNvSpPr txBox="1"/>
          <p:nvPr/>
        </p:nvSpPr>
        <p:spPr>
          <a:xfrm>
            <a:off x="6138148" y="5153659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28"/>
          <p:cNvSpPr txBox="1"/>
          <p:nvPr/>
        </p:nvSpPr>
        <p:spPr>
          <a:xfrm>
            <a:off x="7235428" y="4065523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28"/>
          <p:cNvSpPr txBox="1"/>
          <p:nvPr/>
        </p:nvSpPr>
        <p:spPr>
          <a:xfrm>
            <a:off x="8082759" y="6183883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28"/>
          <p:cNvSpPr txBox="1"/>
          <p:nvPr/>
        </p:nvSpPr>
        <p:spPr>
          <a:xfrm>
            <a:off x="8427183" y="5153659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28"/>
          <p:cNvSpPr txBox="1"/>
          <p:nvPr/>
        </p:nvSpPr>
        <p:spPr>
          <a:xfrm>
            <a:off x="5254215" y="3455923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28"/>
          <p:cNvSpPr txBox="1"/>
          <p:nvPr/>
        </p:nvSpPr>
        <p:spPr>
          <a:xfrm>
            <a:off x="2358631" y="45836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7"/>
          <p:cNvSpPr txBox="1"/>
          <p:nvPr/>
        </p:nvSpPr>
        <p:spPr>
          <a:xfrm>
            <a:off x="1138439" y="2383053"/>
            <a:ext cx="8058723" cy="353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7834" marR="30480" lvl="0" indent="-42037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	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path of length n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 undirected graph is a sequence of edges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565" marR="1490980" lvl="0" indent="126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</a:t>
            </a:r>
            <a:r>
              <a:rPr lang="en-US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. . .,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b="1" i="0" u="none" strike="noStrike" cap="none" baseline="-25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graph such that  edge e</a:t>
            </a:r>
            <a:r>
              <a:rPr lang="en-US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	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endpoints x</a:t>
            </a:r>
            <a:r>
              <a:rPr lang="en-US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	x</a:t>
            </a:r>
            <a:r>
              <a:rPr lang="en-US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edge e</a:t>
            </a:r>
            <a:r>
              <a:rPr lang="en-US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endpoints x</a:t>
            </a:r>
            <a:r>
              <a:rPr lang="en-US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	x</a:t>
            </a:r>
            <a:r>
              <a:rPr lang="en-US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8025" marR="0" lvl="0" indent="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8469" marR="907414" lvl="0" indent="-31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edge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b="1" i="0" u="none" strike="noStrike" cap="none" baseline="-25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endpoints x</a:t>
            </a:r>
            <a:r>
              <a:rPr lang="en-US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n-1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	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400" b="1" i="0" u="none" strike="noStrike" cap="none" baseline="-25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</a:t>
            </a:r>
            <a:r>
              <a:rPr lang="en-US" sz="24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where x</a:t>
            </a:r>
            <a:r>
              <a:rPr lang="en-US" sz="2400" b="1" i="0" u="none" strike="noStrike" cap="none" baseline="-250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US" sz="24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400" b="1" i="1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0" u="none" strike="noStrike" cap="none" dirty="0" err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400" b="1" i="0" u="none" strike="noStrike" cap="none" baseline="-25000" dirty="0" err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400" b="1" i="0" u="none" strike="noStrike" cap="none" baseline="-250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400" b="1" i="1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37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37"/>
          <p:cNvSpPr txBox="1">
            <a:spLocks noGrp="1"/>
          </p:cNvSpPr>
          <p:nvPr>
            <p:ph type="title"/>
          </p:nvPr>
        </p:nvSpPr>
        <p:spPr>
          <a:xfrm>
            <a:off x="2974200" y="1182153"/>
            <a:ext cx="40322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Path of Length n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2e73804ff5_0_0"/>
          <p:cNvSpPr txBox="1"/>
          <p:nvPr/>
        </p:nvSpPr>
        <p:spPr>
          <a:xfrm>
            <a:off x="861237" y="2383053"/>
            <a:ext cx="8389089" cy="40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7833" marR="30480" lvl="0" indent="-42036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path of length n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sz="24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 directed graph is a sequence of edges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565" marR="1490980" lvl="0" indent="126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</a:t>
            </a:r>
            <a:r>
              <a:rPr lang="en-US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. . .,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b="1" i="0" u="none" strike="noStrike" cap="none" baseline="-250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graph such that 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	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associated with (x</a:t>
            </a:r>
            <a:r>
              <a:rPr lang="en-US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x</a:t>
            </a:r>
            <a:r>
              <a:rPr lang="en-US" sz="2400" b="1" i="0" u="none" strike="noStrike" cap="none" baseline="-25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565" marR="1490980" lvl="0" indent="126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associated with (x</a:t>
            </a:r>
            <a:r>
              <a:rPr lang="en-US" sz="2400" b="1" i="0" u="none" strike="noStrike" cap="none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x</a:t>
            </a:r>
            <a:r>
              <a:rPr lang="en-US" sz="2400" b="1" i="0" u="none" strike="noStrike" cap="none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565" marR="1490980" lvl="0" indent="126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8025" marR="0" lvl="0" indent="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8468" marR="907413" lvl="0" indent="-31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	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associated with (x</a:t>
            </a:r>
            <a:r>
              <a:rPr lang="en-US" sz="2400" b="1" i="0" u="none" strike="noStrike" cap="none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n-1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400" b="1" i="0" u="none" strike="noStrike" cap="none" baseline="-25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8468" marR="907413" lvl="0" indent="-31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where x</a:t>
            </a:r>
            <a:r>
              <a:rPr lang="en-US" sz="2400" b="1" i="0" u="none" strike="noStrike" cap="none" baseline="-250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US" sz="24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400" b="1" i="1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0" u="none" strike="noStrike" cap="none" dirty="0" err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2400" b="1" i="0" u="none" strike="noStrike" cap="none" baseline="-25000" dirty="0" err="1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400" b="1" i="0" u="none" strike="noStrike" cap="none" baseline="-25000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400" b="1" i="1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g22e73804ff5_0_0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g22e73804ff5_0_0"/>
          <p:cNvSpPr txBox="1">
            <a:spLocks noGrp="1"/>
          </p:cNvSpPr>
          <p:nvPr>
            <p:ph type="title"/>
          </p:nvPr>
        </p:nvSpPr>
        <p:spPr>
          <a:xfrm>
            <a:off x="2974200" y="1182153"/>
            <a:ext cx="40323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Path of Length n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8"/>
          <p:cNvSpPr/>
          <p:nvPr/>
        </p:nvSpPr>
        <p:spPr>
          <a:xfrm>
            <a:off x="2520683" y="3614927"/>
            <a:ext cx="1033780" cy="299085"/>
          </a:xfrm>
          <a:custGeom>
            <a:avLst/>
            <a:gdLst/>
            <a:ahLst/>
            <a:cxnLst/>
            <a:rect l="l" t="t" r="r" b="b"/>
            <a:pathLst>
              <a:path w="1033779" h="299085" extrusionOk="0">
                <a:moveTo>
                  <a:pt x="1027188" y="0"/>
                </a:moveTo>
                <a:lnTo>
                  <a:pt x="0" y="271272"/>
                </a:lnTo>
                <a:lnTo>
                  <a:pt x="6095" y="298704"/>
                </a:lnTo>
                <a:lnTo>
                  <a:pt x="1033271" y="27444"/>
                </a:lnTo>
                <a:lnTo>
                  <a:pt x="1027188" y="0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38"/>
          <p:cNvSpPr txBox="1">
            <a:spLocks noGrp="1"/>
          </p:cNvSpPr>
          <p:nvPr>
            <p:ph type="title"/>
          </p:nvPr>
        </p:nvSpPr>
        <p:spPr>
          <a:xfrm>
            <a:off x="2489695" y="1127264"/>
            <a:ext cx="496633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One path from </a:t>
            </a:r>
            <a:r>
              <a:rPr lang="en-US" i="1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>
                <a:solidFill>
                  <a:srgbClr val="003366"/>
                </a:solidFill>
              </a:rPr>
              <a:t>to </a:t>
            </a:r>
            <a:r>
              <a:rPr lang="en-US" i="1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sp>
        <p:nvSpPr>
          <p:cNvPr id="790" name="Google Shape;790;p38"/>
          <p:cNvSpPr txBox="1"/>
          <p:nvPr/>
        </p:nvSpPr>
        <p:spPr>
          <a:xfrm>
            <a:off x="4803114" y="2453131"/>
            <a:ext cx="419203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path passes through  vertices f and d in that  order.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1" name="Google Shape;791;p38"/>
          <p:cNvGrpSpPr/>
          <p:nvPr/>
        </p:nvGrpSpPr>
        <p:grpSpPr>
          <a:xfrm>
            <a:off x="1606283" y="2859036"/>
            <a:ext cx="1874520" cy="1862315"/>
            <a:chOff x="1606283" y="2859036"/>
            <a:chExt cx="1874520" cy="1862315"/>
          </a:xfrm>
        </p:grpSpPr>
        <p:sp>
          <p:nvSpPr>
            <p:cNvPr id="792" name="Google Shape;792;p38"/>
            <p:cNvSpPr/>
            <p:nvPr/>
          </p:nvSpPr>
          <p:spPr>
            <a:xfrm>
              <a:off x="1972055" y="3953255"/>
              <a:ext cx="640080" cy="707390"/>
            </a:xfrm>
            <a:custGeom>
              <a:avLst/>
              <a:gdLst/>
              <a:ahLst/>
              <a:cxnLst/>
              <a:rect l="l" t="t" r="r" b="b"/>
              <a:pathLst>
                <a:path w="640080" h="707389" extrusionOk="0">
                  <a:moveTo>
                    <a:pt x="618744" y="0"/>
                  </a:moveTo>
                  <a:lnTo>
                    <a:pt x="0" y="685800"/>
                  </a:lnTo>
                  <a:lnTo>
                    <a:pt x="21336" y="707136"/>
                  </a:lnTo>
                  <a:lnTo>
                    <a:pt x="640067" y="21336"/>
                  </a:lnTo>
                  <a:lnTo>
                    <a:pt x="618744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1636763" y="3621036"/>
              <a:ext cx="442595" cy="988060"/>
            </a:xfrm>
            <a:custGeom>
              <a:avLst/>
              <a:gdLst/>
              <a:ahLst/>
              <a:cxnLst/>
              <a:rect l="l" t="t" r="r" b="b"/>
              <a:pathLst>
                <a:path w="442594" h="988060" extrusionOk="0">
                  <a:moveTo>
                    <a:pt x="24384" y="0"/>
                  </a:moveTo>
                  <a:lnTo>
                    <a:pt x="0" y="9131"/>
                  </a:lnTo>
                  <a:lnTo>
                    <a:pt x="414528" y="987539"/>
                  </a:lnTo>
                  <a:lnTo>
                    <a:pt x="441972" y="975347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94" name="Google Shape;794;p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08491" y="2859036"/>
              <a:ext cx="219456" cy="216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5" name="Google Shape;795;p38"/>
            <p:cNvSpPr/>
            <p:nvPr/>
          </p:nvSpPr>
          <p:spPr>
            <a:xfrm>
              <a:off x="2161019" y="4639068"/>
              <a:ext cx="960119" cy="30480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96" name="Google Shape;796;p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06283" y="3550920"/>
              <a:ext cx="216408" cy="2194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7" name="Google Shape;797;p38"/>
            <p:cNvSpPr/>
            <p:nvPr/>
          </p:nvSpPr>
          <p:spPr>
            <a:xfrm>
              <a:off x="3145523" y="3651504"/>
              <a:ext cx="335280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2660891" y="3017532"/>
              <a:ext cx="810895" cy="622300"/>
            </a:xfrm>
            <a:custGeom>
              <a:avLst/>
              <a:gdLst/>
              <a:ahLst/>
              <a:cxnLst/>
              <a:rect l="l" t="t" r="r" b="b"/>
              <a:pathLst>
                <a:path w="810895" h="622300" extrusionOk="0">
                  <a:moveTo>
                    <a:pt x="15239" y="0"/>
                  </a:moveTo>
                  <a:lnTo>
                    <a:pt x="0" y="24371"/>
                  </a:lnTo>
                  <a:lnTo>
                    <a:pt x="795527" y="621791"/>
                  </a:lnTo>
                  <a:lnTo>
                    <a:pt x="810780" y="59739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99" name="Google Shape;799;p3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53767" y="4517148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0" name="Google Shape;800;p38"/>
            <p:cNvSpPr/>
            <p:nvPr/>
          </p:nvSpPr>
          <p:spPr>
            <a:xfrm>
              <a:off x="1740395" y="2929128"/>
              <a:ext cx="908685" cy="710565"/>
            </a:xfrm>
            <a:custGeom>
              <a:avLst/>
              <a:gdLst/>
              <a:ahLst/>
              <a:cxnLst/>
              <a:rect l="l" t="t" r="r" b="b"/>
              <a:pathLst>
                <a:path w="908685" h="710564" extrusionOk="0">
                  <a:moveTo>
                    <a:pt x="890028" y="0"/>
                  </a:moveTo>
                  <a:lnTo>
                    <a:pt x="0" y="685800"/>
                  </a:lnTo>
                  <a:lnTo>
                    <a:pt x="18288" y="710196"/>
                  </a:lnTo>
                  <a:lnTo>
                    <a:pt x="908316" y="2439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1" name="Google Shape;801;p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54083" y="4517148"/>
              <a:ext cx="204228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2" name="Google Shape;802;p38"/>
            <p:cNvSpPr/>
            <p:nvPr/>
          </p:nvSpPr>
          <p:spPr>
            <a:xfrm>
              <a:off x="1694675" y="3017532"/>
              <a:ext cx="1454150" cy="1511935"/>
            </a:xfrm>
            <a:custGeom>
              <a:avLst/>
              <a:gdLst/>
              <a:ahLst/>
              <a:cxnLst/>
              <a:rect l="l" t="t" r="r" b="b"/>
              <a:pathLst>
                <a:path w="1454150" h="1511935" extrusionOk="0">
                  <a:moveTo>
                    <a:pt x="1453896" y="1490459"/>
                  </a:moveTo>
                  <a:lnTo>
                    <a:pt x="849185" y="882777"/>
                  </a:lnTo>
                  <a:lnTo>
                    <a:pt x="893064" y="896099"/>
                  </a:lnTo>
                  <a:lnTo>
                    <a:pt x="897128" y="883907"/>
                  </a:lnTo>
                  <a:lnTo>
                    <a:pt x="911326" y="883907"/>
                  </a:lnTo>
                  <a:lnTo>
                    <a:pt x="911326" y="0"/>
                  </a:lnTo>
                  <a:lnTo>
                    <a:pt x="883920" y="0"/>
                  </a:lnTo>
                  <a:lnTo>
                    <a:pt x="883920" y="863117"/>
                  </a:lnTo>
                  <a:lnTo>
                    <a:pt x="9144" y="597395"/>
                  </a:lnTo>
                  <a:lnTo>
                    <a:pt x="0" y="624840"/>
                  </a:lnTo>
                  <a:lnTo>
                    <a:pt x="832954" y="877849"/>
                  </a:lnTo>
                  <a:lnTo>
                    <a:pt x="819924" y="893064"/>
                  </a:lnTo>
                  <a:lnTo>
                    <a:pt x="1435608" y="1511795"/>
                  </a:lnTo>
                  <a:lnTo>
                    <a:pt x="1453896" y="14904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3" name="Google Shape;803;p38"/>
          <p:cNvSpPr txBox="1"/>
          <p:nvPr/>
        </p:nvSpPr>
        <p:spPr>
          <a:xfrm>
            <a:off x="3702808" y="3513848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8"/>
          <p:cNvSpPr txBox="1"/>
          <p:nvPr/>
        </p:nvSpPr>
        <p:spPr>
          <a:xfrm>
            <a:off x="2348483" y="5281688"/>
            <a:ext cx="47942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38"/>
          <p:cNvSpPr txBox="1"/>
          <p:nvPr/>
        </p:nvSpPr>
        <p:spPr>
          <a:xfrm>
            <a:off x="1285732" y="3513835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38"/>
          <p:cNvSpPr txBox="1"/>
          <p:nvPr/>
        </p:nvSpPr>
        <p:spPr>
          <a:xfrm>
            <a:off x="1767316" y="4544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38"/>
          <p:cNvSpPr txBox="1"/>
          <p:nvPr/>
        </p:nvSpPr>
        <p:spPr>
          <a:xfrm>
            <a:off x="2532364" y="2541524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38"/>
          <p:cNvSpPr txBox="1"/>
          <p:nvPr/>
        </p:nvSpPr>
        <p:spPr>
          <a:xfrm>
            <a:off x="2739628" y="3836923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9" name="Google Shape;809;p38"/>
          <p:cNvGrpSpPr/>
          <p:nvPr/>
        </p:nvGrpSpPr>
        <p:grpSpPr>
          <a:xfrm>
            <a:off x="2453918" y="3521731"/>
            <a:ext cx="1168140" cy="486447"/>
            <a:chOff x="2453918" y="3521731"/>
            <a:chExt cx="1168140" cy="486447"/>
          </a:xfrm>
        </p:grpSpPr>
        <p:pic>
          <p:nvPicPr>
            <p:cNvPr id="810" name="Google Shape;810;p3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1" name="Google Shape;811;p3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2" name="Google Shape;812;p38"/>
          <p:cNvSpPr txBox="1"/>
          <p:nvPr/>
        </p:nvSpPr>
        <p:spPr>
          <a:xfrm>
            <a:off x="3358384" y="4544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38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9"/>
          <p:cNvSpPr/>
          <p:nvPr/>
        </p:nvSpPr>
        <p:spPr>
          <a:xfrm>
            <a:off x="2520683" y="3614927"/>
            <a:ext cx="1033780" cy="299085"/>
          </a:xfrm>
          <a:custGeom>
            <a:avLst/>
            <a:gdLst/>
            <a:ahLst/>
            <a:cxnLst/>
            <a:rect l="l" t="t" r="r" b="b"/>
            <a:pathLst>
              <a:path w="1033779" h="299085" extrusionOk="0">
                <a:moveTo>
                  <a:pt x="1027188" y="0"/>
                </a:moveTo>
                <a:lnTo>
                  <a:pt x="0" y="271272"/>
                </a:lnTo>
                <a:lnTo>
                  <a:pt x="6095" y="298704"/>
                </a:lnTo>
                <a:lnTo>
                  <a:pt x="1033271" y="27444"/>
                </a:lnTo>
                <a:lnTo>
                  <a:pt x="1027188" y="0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39"/>
          <p:cNvSpPr txBox="1">
            <a:spLocks noGrp="1"/>
          </p:cNvSpPr>
          <p:nvPr>
            <p:ph type="title"/>
          </p:nvPr>
        </p:nvSpPr>
        <p:spPr>
          <a:xfrm>
            <a:off x="2489695" y="1127264"/>
            <a:ext cx="496633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One path from </a:t>
            </a:r>
            <a:r>
              <a:rPr lang="en-US" i="1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>
                <a:solidFill>
                  <a:srgbClr val="003366"/>
                </a:solidFill>
              </a:rPr>
              <a:t>to </a:t>
            </a:r>
            <a:r>
              <a:rPr lang="en-US" i="1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820" name="Google Shape;820;p39"/>
          <p:cNvSpPr txBox="1"/>
          <p:nvPr/>
        </p:nvSpPr>
        <p:spPr>
          <a:xfrm>
            <a:off x="4650714" y="2047748"/>
            <a:ext cx="4237355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path passes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through  vertices	f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d,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e,	in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order.  It has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length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39"/>
          <p:cNvSpPr txBox="1"/>
          <p:nvPr/>
        </p:nvSpPr>
        <p:spPr>
          <a:xfrm>
            <a:off x="4650701" y="3839959"/>
            <a:ext cx="4441825" cy="10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a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circuit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because it begins  and ends at the same vertex.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39"/>
          <p:cNvSpPr txBox="1"/>
          <p:nvPr/>
        </p:nvSpPr>
        <p:spPr>
          <a:xfrm>
            <a:off x="4650701" y="5120106"/>
            <a:ext cx="4128135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called </a:t>
            </a:r>
            <a:r>
              <a:rPr lang="en-US" sz="2400" b="1" i="0" u="none" strike="noStrike" cap="none" dirty="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simple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because it  does not contain the same  edge more than once.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3" name="Google Shape;823;p39"/>
          <p:cNvGrpSpPr/>
          <p:nvPr/>
        </p:nvGrpSpPr>
        <p:grpSpPr>
          <a:xfrm>
            <a:off x="1606283" y="2859036"/>
            <a:ext cx="1874520" cy="1862315"/>
            <a:chOff x="1606283" y="2859036"/>
            <a:chExt cx="1874520" cy="1862315"/>
          </a:xfrm>
        </p:grpSpPr>
        <p:sp>
          <p:nvSpPr>
            <p:cNvPr id="824" name="Google Shape;824;p39"/>
            <p:cNvSpPr/>
            <p:nvPr/>
          </p:nvSpPr>
          <p:spPr>
            <a:xfrm>
              <a:off x="1972055" y="3953255"/>
              <a:ext cx="640080" cy="707390"/>
            </a:xfrm>
            <a:custGeom>
              <a:avLst/>
              <a:gdLst/>
              <a:ahLst/>
              <a:cxnLst/>
              <a:rect l="l" t="t" r="r" b="b"/>
              <a:pathLst>
                <a:path w="640080" h="707389" extrusionOk="0">
                  <a:moveTo>
                    <a:pt x="618744" y="0"/>
                  </a:moveTo>
                  <a:lnTo>
                    <a:pt x="0" y="685800"/>
                  </a:lnTo>
                  <a:lnTo>
                    <a:pt x="21336" y="707136"/>
                  </a:lnTo>
                  <a:lnTo>
                    <a:pt x="640067" y="21336"/>
                  </a:lnTo>
                  <a:lnTo>
                    <a:pt x="618744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9"/>
            <p:cNvSpPr/>
            <p:nvPr/>
          </p:nvSpPr>
          <p:spPr>
            <a:xfrm>
              <a:off x="1636763" y="3621036"/>
              <a:ext cx="442595" cy="988060"/>
            </a:xfrm>
            <a:custGeom>
              <a:avLst/>
              <a:gdLst/>
              <a:ahLst/>
              <a:cxnLst/>
              <a:rect l="l" t="t" r="r" b="b"/>
              <a:pathLst>
                <a:path w="442594" h="988060" extrusionOk="0">
                  <a:moveTo>
                    <a:pt x="24384" y="0"/>
                  </a:moveTo>
                  <a:lnTo>
                    <a:pt x="0" y="9131"/>
                  </a:lnTo>
                  <a:lnTo>
                    <a:pt x="414528" y="987539"/>
                  </a:lnTo>
                  <a:lnTo>
                    <a:pt x="441972" y="975347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6" name="Google Shape;826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08491" y="2859036"/>
              <a:ext cx="219456" cy="216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7" name="Google Shape;827;p39"/>
            <p:cNvSpPr/>
            <p:nvPr/>
          </p:nvSpPr>
          <p:spPr>
            <a:xfrm>
              <a:off x="2161019" y="4639068"/>
              <a:ext cx="960119" cy="30480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8" name="Google Shape;828;p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06283" y="3550920"/>
              <a:ext cx="216408" cy="2194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9" name="Google Shape;829;p39"/>
            <p:cNvSpPr/>
            <p:nvPr/>
          </p:nvSpPr>
          <p:spPr>
            <a:xfrm>
              <a:off x="3145523" y="3651504"/>
              <a:ext cx="335280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2660891" y="3017532"/>
              <a:ext cx="810895" cy="622300"/>
            </a:xfrm>
            <a:custGeom>
              <a:avLst/>
              <a:gdLst/>
              <a:ahLst/>
              <a:cxnLst/>
              <a:rect l="l" t="t" r="r" b="b"/>
              <a:pathLst>
                <a:path w="810895" h="622300" extrusionOk="0">
                  <a:moveTo>
                    <a:pt x="15239" y="0"/>
                  </a:moveTo>
                  <a:lnTo>
                    <a:pt x="0" y="24371"/>
                  </a:lnTo>
                  <a:lnTo>
                    <a:pt x="795527" y="621791"/>
                  </a:lnTo>
                  <a:lnTo>
                    <a:pt x="810780" y="59739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31" name="Google Shape;831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53767" y="4517148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2" name="Google Shape;832;p39"/>
            <p:cNvSpPr/>
            <p:nvPr/>
          </p:nvSpPr>
          <p:spPr>
            <a:xfrm>
              <a:off x="1740395" y="2929128"/>
              <a:ext cx="908685" cy="710565"/>
            </a:xfrm>
            <a:custGeom>
              <a:avLst/>
              <a:gdLst/>
              <a:ahLst/>
              <a:cxnLst/>
              <a:rect l="l" t="t" r="r" b="b"/>
              <a:pathLst>
                <a:path w="908685" h="710564" extrusionOk="0">
                  <a:moveTo>
                    <a:pt x="890028" y="0"/>
                  </a:moveTo>
                  <a:lnTo>
                    <a:pt x="0" y="685800"/>
                  </a:lnTo>
                  <a:lnTo>
                    <a:pt x="18288" y="710196"/>
                  </a:lnTo>
                  <a:lnTo>
                    <a:pt x="908316" y="2439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33" name="Google Shape;833;p3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54083" y="4517148"/>
              <a:ext cx="204228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4" name="Google Shape;834;p39"/>
            <p:cNvSpPr/>
            <p:nvPr/>
          </p:nvSpPr>
          <p:spPr>
            <a:xfrm>
              <a:off x="1694675" y="3017532"/>
              <a:ext cx="1454150" cy="1511935"/>
            </a:xfrm>
            <a:custGeom>
              <a:avLst/>
              <a:gdLst/>
              <a:ahLst/>
              <a:cxnLst/>
              <a:rect l="l" t="t" r="r" b="b"/>
              <a:pathLst>
                <a:path w="1454150" h="1511935" extrusionOk="0">
                  <a:moveTo>
                    <a:pt x="1453896" y="1490459"/>
                  </a:moveTo>
                  <a:lnTo>
                    <a:pt x="849185" y="882777"/>
                  </a:lnTo>
                  <a:lnTo>
                    <a:pt x="893064" y="896099"/>
                  </a:lnTo>
                  <a:lnTo>
                    <a:pt x="897128" y="883907"/>
                  </a:lnTo>
                  <a:lnTo>
                    <a:pt x="911326" y="883907"/>
                  </a:lnTo>
                  <a:lnTo>
                    <a:pt x="911326" y="0"/>
                  </a:lnTo>
                  <a:lnTo>
                    <a:pt x="883920" y="0"/>
                  </a:lnTo>
                  <a:lnTo>
                    <a:pt x="883920" y="863117"/>
                  </a:lnTo>
                  <a:lnTo>
                    <a:pt x="9144" y="597395"/>
                  </a:lnTo>
                  <a:lnTo>
                    <a:pt x="0" y="624840"/>
                  </a:lnTo>
                  <a:lnTo>
                    <a:pt x="832954" y="877849"/>
                  </a:lnTo>
                  <a:lnTo>
                    <a:pt x="819924" y="893064"/>
                  </a:lnTo>
                  <a:lnTo>
                    <a:pt x="1435608" y="1511795"/>
                  </a:lnTo>
                  <a:lnTo>
                    <a:pt x="1453896" y="14904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5" name="Google Shape;835;p39"/>
          <p:cNvSpPr txBox="1"/>
          <p:nvPr/>
        </p:nvSpPr>
        <p:spPr>
          <a:xfrm>
            <a:off x="3702808" y="3513848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39"/>
          <p:cNvSpPr txBox="1"/>
          <p:nvPr/>
        </p:nvSpPr>
        <p:spPr>
          <a:xfrm>
            <a:off x="2348483" y="5281688"/>
            <a:ext cx="47942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39"/>
          <p:cNvSpPr txBox="1"/>
          <p:nvPr/>
        </p:nvSpPr>
        <p:spPr>
          <a:xfrm>
            <a:off x="1285732" y="3513835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39"/>
          <p:cNvSpPr txBox="1"/>
          <p:nvPr/>
        </p:nvSpPr>
        <p:spPr>
          <a:xfrm>
            <a:off x="1767316" y="4544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39"/>
          <p:cNvSpPr txBox="1"/>
          <p:nvPr/>
        </p:nvSpPr>
        <p:spPr>
          <a:xfrm>
            <a:off x="2532364" y="2541524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39"/>
          <p:cNvSpPr txBox="1"/>
          <p:nvPr/>
        </p:nvSpPr>
        <p:spPr>
          <a:xfrm>
            <a:off x="2739628" y="3836923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1" name="Google Shape;841;p39"/>
          <p:cNvGrpSpPr/>
          <p:nvPr/>
        </p:nvGrpSpPr>
        <p:grpSpPr>
          <a:xfrm>
            <a:off x="2453918" y="3521731"/>
            <a:ext cx="1168140" cy="486447"/>
            <a:chOff x="2453918" y="3521731"/>
            <a:chExt cx="1168140" cy="486447"/>
          </a:xfrm>
        </p:grpSpPr>
        <p:pic>
          <p:nvPicPr>
            <p:cNvPr id="842" name="Google Shape;842;p3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3" name="Google Shape;843;p3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4" name="Google Shape;844;p39"/>
          <p:cNvSpPr txBox="1"/>
          <p:nvPr/>
        </p:nvSpPr>
        <p:spPr>
          <a:xfrm>
            <a:off x="3358384" y="4544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39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0"/>
          <p:cNvSpPr txBox="1"/>
          <p:nvPr/>
        </p:nvSpPr>
        <p:spPr>
          <a:xfrm>
            <a:off x="1163840" y="2407450"/>
            <a:ext cx="7145655" cy="97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3.	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undirected graph is called  </a:t>
            </a:r>
            <a:r>
              <a:rPr lang="en-US" sz="24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connected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there is a path between every pair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40"/>
          <p:cNvSpPr txBox="1"/>
          <p:nvPr/>
        </p:nvSpPr>
        <p:spPr>
          <a:xfrm>
            <a:off x="1508277" y="3468115"/>
            <a:ext cx="464947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distinct vertices of the graph.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40"/>
          <p:cNvSpPr txBox="1"/>
          <p:nvPr/>
        </p:nvSpPr>
        <p:spPr>
          <a:xfrm>
            <a:off x="1163853" y="5114023"/>
            <a:ext cx="447484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THIS GRAPH CONNECTED?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0"/>
          <p:cNvSpPr txBox="1">
            <a:spLocks noGrp="1"/>
          </p:cNvSpPr>
          <p:nvPr>
            <p:ph type="title"/>
          </p:nvPr>
        </p:nvSpPr>
        <p:spPr>
          <a:xfrm>
            <a:off x="2974365" y="1182128"/>
            <a:ext cx="40322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Path of Length n</a:t>
            </a:r>
            <a:endParaRPr/>
          </a:p>
        </p:txBody>
      </p:sp>
      <p:grpSp>
        <p:nvGrpSpPr>
          <p:cNvPr id="854" name="Google Shape;854;p40"/>
          <p:cNvGrpSpPr/>
          <p:nvPr/>
        </p:nvGrpSpPr>
        <p:grpSpPr>
          <a:xfrm>
            <a:off x="6300203" y="4008120"/>
            <a:ext cx="2008346" cy="1856231"/>
            <a:chOff x="6300203" y="4008120"/>
            <a:chExt cx="2008346" cy="1856231"/>
          </a:xfrm>
        </p:grpSpPr>
        <p:sp>
          <p:nvSpPr>
            <p:cNvPr id="855" name="Google Shape;855;p40"/>
            <p:cNvSpPr/>
            <p:nvPr/>
          </p:nvSpPr>
          <p:spPr>
            <a:xfrm>
              <a:off x="6321539" y="4072127"/>
              <a:ext cx="1838325" cy="1731645"/>
            </a:xfrm>
            <a:custGeom>
              <a:avLst/>
              <a:gdLst/>
              <a:ahLst/>
              <a:cxnLst/>
              <a:rect l="l" t="t" r="r" b="b"/>
              <a:pathLst>
                <a:path w="1838325" h="1731645" extrusionOk="0">
                  <a:moveTo>
                    <a:pt x="975360" y="1045464"/>
                  </a:moveTo>
                  <a:lnTo>
                    <a:pt x="954024" y="1024128"/>
                  </a:lnTo>
                  <a:lnTo>
                    <a:pt x="420116" y="1615897"/>
                  </a:lnTo>
                  <a:lnTo>
                    <a:pt x="27432" y="691908"/>
                  </a:lnTo>
                  <a:lnTo>
                    <a:pt x="0" y="701040"/>
                  </a:lnTo>
                  <a:lnTo>
                    <a:pt x="399973" y="1638223"/>
                  </a:lnTo>
                  <a:lnTo>
                    <a:pt x="335280" y="1709928"/>
                  </a:lnTo>
                  <a:lnTo>
                    <a:pt x="356628" y="1731264"/>
                  </a:lnTo>
                  <a:lnTo>
                    <a:pt x="413004" y="1668767"/>
                  </a:lnTo>
                  <a:lnTo>
                    <a:pt x="417576" y="1679448"/>
                  </a:lnTo>
                  <a:lnTo>
                    <a:pt x="441960" y="1667256"/>
                  </a:lnTo>
                  <a:lnTo>
                    <a:pt x="433120" y="1646478"/>
                  </a:lnTo>
                  <a:lnTo>
                    <a:pt x="975360" y="1045464"/>
                  </a:lnTo>
                  <a:close/>
                </a:path>
                <a:path w="1838325" h="1731645" extrusionOk="0">
                  <a:moveTo>
                    <a:pt x="1011936" y="24396"/>
                  </a:moveTo>
                  <a:lnTo>
                    <a:pt x="996708" y="0"/>
                  </a:lnTo>
                  <a:lnTo>
                    <a:pt x="106680" y="685800"/>
                  </a:lnTo>
                  <a:lnTo>
                    <a:pt x="115277" y="699579"/>
                  </a:lnTo>
                  <a:lnTo>
                    <a:pt x="70104" y="685800"/>
                  </a:lnTo>
                  <a:lnTo>
                    <a:pt x="60972" y="713244"/>
                  </a:lnTo>
                  <a:lnTo>
                    <a:pt x="954024" y="984504"/>
                  </a:lnTo>
                  <a:lnTo>
                    <a:pt x="956729" y="972312"/>
                  </a:lnTo>
                  <a:lnTo>
                    <a:pt x="972299" y="972312"/>
                  </a:lnTo>
                  <a:lnTo>
                    <a:pt x="972299" y="88392"/>
                  </a:lnTo>
                  <a:lnTo>
                    <a:pt x="941832" y="88392"/>
                  </a:lnTo>
                  <a:lnTo>
                    <a:pt x="941832" y="951496"/>
                  </a:lnTo>
                  <a:lnTo>
                    <a:pt x="129908" y="704037"/>
                  </a:lnTo>
                  <a:lnTo>
                    <a:pt x="1011936" y="24396"/>
                  </a:lnTo>
                  <a:close/>
                </a:path>
                <a:path w="1838325" h="1731645" extrusionOk="0">
                  <a:moveTo>
                    <a:pt x="1837956" y="685800"/>
                  </a:moveTo>
                  <a:lnTo>
                    <a:pt x="1042428" y="88392"/>
                  </a:lnTo>
                  <a:lnTo>
                    <a:pt x="1024128" y="112776"/>
                  </a:lnTo>
                  <a:lnTo>
                    <a:pt x="1819656" y="710196"/>
                  </a:lnTo>
                  <a:lnTo>
                    <a:pt x="1837956" y="68580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6" name="Google Shape;856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02424" y="4008120"/>
              <a:ext cx="207251" cy="204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7" name="Google Shape;857;p40"/>
            <p:cNvSpPr/>
            <p:nvPr/>
          </p:nvSpPr>
          <p:spPr>
            <a:xfrm>
              <a:off x="6845795" y="5782068"/>
              <a:ext cx="960119" cy="30480"/>
            </a:xfrm>
            <a:custGeom>
              <a:avLst/>
              <a:gdLst/>
              <a:ahLst/>
              <a:cxnLst/>
              <a:rect l="l" t="t" r="r" b="b"/>
              <a:pathLst>
                <a:path w="960120" h="30479" extrusionOk="0">
                  <a:moveTo>
                    <a:pt x="960120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20" y="30480"/>
                  </a:lnTo>
                  <a:lnTo>
                    <a:pt x="96012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8" name="Google Shape;858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00203" y="4700016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9" name="Google Shape;859;p40"/>
            <p:cNvSpPr/>
            <p:nvPr/>
          </p:nvSpPr>
          <p:spPr>
            <a:xfrm>
              <a:off x="7830299" y="4794504"/>
              <a:ext cx="335280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48" y="0"/>
                  </a:moveTo>
                  <a:lnTo>
                    <a:pt x="0" y="914400"/>
                  </a:lnTo>
                  <a:lnTo>
                    <a:pt x="27444" y="923556"/>
                  </a:lnTo>
                  <a:lnTo>
                    <a:pt x="335279" y="9156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0" name="Google Shape;860;p4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74859" y="4664726"/>
              <a:ext cx="233690" cy="244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1" name="Google Shape;861;p4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641592" y="5660148"/>
              <a:ext cx="204203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2" name="Google Shape;862;p4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738872" y="5660148"/>
              <a:ext cx="204203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3" name="Google Shape;863;p4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139118" y="4907280"/>
              <a:ext cx="233274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4" name="Google Shape;864;p40"/>
            <p:cNvSpPr/>
            <p:nvPr/>
          </p:nvSpPr>
          <p:spPr>
            <a:xfrm>
              <a:off x="7199363" y="4757927"/>
              <a:ext cx="1042669" cy="914400"/>
            </a:xfrm>
            <a:custGeom>
              <a:avLst/>
              <a:gdLst/>
              <a:ahLst/>
              <a:cxnLst/>
              <a:rect l="l" t="t" r="r" b="b"/>
              <a:pathLst>
                <a:path w="1042670" h="914400" extrusionOk="0">
                  <a:moveTo>
                    <a:pt x="1042416" y="27444"/>
                  </a:moveTo>
                  <a:lnTo>
                    <a:pt x="1033284" y="0"/>
                  </a:lnTo>
                  <a:lnTo>
                    <a:pt x="6108" y="271272"/>
                  </a:lnTo>
                  <a:lnTo>
                    <a:pt x="10668" y="285000"/>
                  </a:lnTo>
                  <a:lnTo>
                    <a:pt x="0" y="295656"/>
                  </a:lnTo>
                  <a:lnTo>
                    <a:pt x="615708" y="914400"/>
                  </a:lnTo>
                  <a:lnTo>
                    <a:pt x="637032" y="893064"/>
                  </a:lnTo>
                  <a:lnTo>
                    <a:pt x="39268" y="292366"/>
                  </a:lnTo>
                  <a:lnTo>
                    <a:pt x="1042416" y="27444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5" name="Google Shape;865;p40"/>
          <p:cNvSpPr txBox="1"/>
          <p:nvPr/>
        </p:nvSpPr>
        <p:spPr>
          <a:xfrm>
            <a:off x="7036307" y="6394208"/>
            <a:ext cx="47942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40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40"/>
          <p:cNvSpPr txBox="1"/>
          <p:nvPr/>
        </p:nvSpPr>
        <p:spPr>
          <a:xfrm>
            <a:off x="5973569" y="4656835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40"/>
          <p:cNvSpPr txBox="1"/>
          <p:nvPr/>
        </p:nvSpPr>
        <p:spPr>
          <a:xfrm>
            <a:off x="6452092" y="5687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40"/>
          <p:cNvSpPr txBox="1"/>
          <p:nvPr/>
        </p:nvSpPr>
        <p:spPr>
          <a:xfrm>
            <a:off x="7220175" y="3684523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40"/>
          <p:cNvSpPr txBox="1"/>
          <p:nvPr/>
        </p:nvSpPr>
        <p:spPr>
          <a:xfrm>
            <a:off x="8043123" y="5687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40"/>
          <p:cNvSpPr txBox="1"/>
          <p:nvPr/>
        </p:nvSpPr>
        <p:spPr>
          <a:xfrm>
            <a:off x="7503639" y="4979936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2e73804ff5_0_6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Connected Graph</a:t>
            </a:r>
            <a:endParaRPr/>
          </a:p>
        </p:txBody>
      </p:sp>
      <p:sp>
        <p:nvSpPr>
          <p:cNvPr id="877" name="Google Shape;877;g22e73804ff5_0_6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 is a simple path between every pair of distinct vertices of a connected undirected graph.</a:t>
            </a:r>
            <a:endParaRPr/>
          </a:p>
        </p:txBody>
      </p:sp>
      <p:pic>
        <p:nvPicPr>
          <p:cNvPr id="878" name="Google Shape;878;g22e73804ff5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5375" y="3345655"/>
            <a:ext cx="3787716" cy="3903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d2ccb2fbe_0_28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 simple graph</a:t>
            </a:r>
            <a:endParaRPr>
              <a:solidFill>
                <a:srgbClr val="003366"/>
              </a:solidFill>
            </a:endParaRPr>
          </a:p>
        </p:txBody>
      </p:sp>
      <p:sp>
        <p:nvSpPr>
          <p:cNvPr id="113" name="Google Shape;113;g22d2ccb2fbe_0_28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0000"/>
                </a:solidFill>
              </a:rPr>
              <a:t>What is the maximum number of edges in a simple graph G = (V, E)?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2e73804ff5_0_11"/>
          <p:cNvSpPr txBox="1">
            <a:spLocks noGrp="1"/>
          </p:cNvSpPr>
          <p:nvPr>
            <p:ph type="title"/>
          </p:nvPr>
        </p:nvSpPr>
        <p:spPr>
          <a:xfrm>
            <a:off x="1910350" y="1127300"/>
            <a:ext cx="591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Connected Components</a:t>
            </a:r>
            <a:endParaRPr/>
          </a:p>
        </p:txBody>
      </p:sp>
      <p:sp>
        <p:nvSpPr>
          <p:cNvPr id="884" name="Google Shape;884;g22e73804ff5_0_11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3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 connected component of a graph G is a connected subgraph of G that is not a proper subgraph of another connected subgraph of G. That is, a connected component of a graph G is a maximal connected subgraph of G.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 graph G that is not connected has two or more connected components that are disjoint and have G as their union</a:t>
            </a:r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2e73804ff5_0_18"/>
          <p:cNvSpPr txBox="1">
            <a:spLocks noGrp="1"/>
          </p:cNvSpPr>
          <p:nvPr>
            <p:ph type="title"/>
          </p:nvPr>
        </p:nvSpPr>
        <p:spPr>
          <a:xfrm>
            <a:off x="1910350" y="1127300"/>
            <a:ext cx="591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Connected Components</a:t>
            </a:r>
            <a:endParaRPr/>
          </a:p>
        </p:txBody>
      </p:sp>
      <p:sp>
        <p:nvSpPr>
          <p:cNvPr id="890" name="Google Shape;890;g22e73804ff5_0_18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How many connected components are there in the following graph?</a:t>
            </a:r>
            <a:endParaRPr/>
          </a:p>
        </p:txBody>
      </p:sp>
      <p:pic>
        <p:nvPicPr>
          <p:cNvPr id="891" name="Google Shape;891;g22e73804ff5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6813" y="3538805"/>
            <a:ext cx="654367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2e73804ff5_0_25"/>
          <p:cNvSpPr txBox="1">
            <a:spLocks noGrp="1"/>
          </p:cNvSpPr>
          <p:nvPr>
            <p:ph type="title"/>
          </p:nvPr>
        </p:nvSpPr>
        <p:spPr>
          <a:xfrm>
            <a:off x="633150" y="1127300"/>
            <a:ext cx="850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Connectedness in Directed Graphs</a:t>
            </a:r>
            <a:endParaRPr/>
          </a:p>
        </p:txBody>
      </p:sp>
      <p:sp>
        <p:nvSpPr>
          <p:cNvPr id="897" name="Google Shape;897;g22e73804ff5_0_25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directed graph is strongly connected if there is a path from a to b and from b to a whenever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and b are vertices in the graph</a:t>
            </a:r>
            <a:endParaRPr/>
          </a:p>
        </p:txBody>
      </p:sp>
      <p:pic>
        <p:nvPicPr>
          <p:cNvPr id="898" name="Google Shape;898;g22e73804ff5_0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675" y="3618555"/>
            <a:ext cx="3946525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g22e73804ff5_0_25"/>
          <p:cNvSpPr txBox="1"/>
          <p:nvPr/>
        </p:nvSpPr>
        <p:spPr>
          <a:xfrm>
            <a:off x="927450" y="6901675"/>
            <a:ext cx="327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Strongly connected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2e73804ff5_0_33"/>
          <p:cNvSpPr txBox="1">
            <a:spLocks noGrp="1"/>
          </p:cNvSpPr>
          <p:nvPr>
            <p:ph type="title"/>
          </p:nvPr>
        </p:nvSpPr>
        <p:spPr>
          <a:xfrm>
            <a:off x="633150" y="1127300"/>
            <a:ext cx="850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Connectedness in Directed Graphs</a:t>
            </a:r>
            <a:endParaRPr/>
          </a:p>
        </p:txBody>
      </p:sp>
      <p:sp>
        <p:nvSpPr>
          <p:cNvPr id="905" name="Google Shape;905;g22e73804ff5_0_33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directed graph is weakly connected if there is a path between every two vertices in the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underlying undirected graph.</a:t>
            </a:r>
            <a:endParaRPr/>
          </a:p>
        </p:txBody>
      </p:sp>
      <p:pic>
        <p:nvPicPr>
          <p:cNvPr id="906" name="Google Shape;906;g22e73804ff5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175" y="3509380"/>
            <a:ext cx="83820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g22e73804ff5_0_33"/>
          <p:cNvSpPr txBox="1"/>
          <p:nvPr/>
        </p:nvSpPr>
        <p:spPr>
          <a:xfrm>
            <a:off x="2205100" y="6862175"/>
            <a:ext cx="628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strongly connected but weakly connected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2e73804ff5_0_44"/>
          <p:cNvSpPr txBox="1">
            <a:spLocks noGrp="1"/>
          </p:cNvSpPr>
          <p:nvPr>
            <p:ph type="title"/>
          </p:nvPr>
        </p:nvSpPr>
        <p:spPr>
          <a:xfrm>
            <a:off x="633150" y="1127300"/>
            <a:ext cx="9016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STRONGLY CONNECTED  COMPONENTS </a:t>
            </a:r>
            <a:endParaRPr sz="3500"/>
          </a:p>
        </p:txBody>
      </p:sp>
      <p:sp>
        <p:nvSpPr>
          <p:cNvPr id="913" name="Google Shape;913;g22e73804ff5_0_44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The subgraphs of a directed graph G that are strongly connected but not contained in larger strongly connected subgraphs, that is, the maximal strongly connected subgraphs, are called the strongly connected components or strong components of G</a:t>
            </a:r>
            <a:endParaRPr sz="2000"/>
          </a:p>
        </p:txBody>
      </p:sp>
      <p:pic>
        <p:nvPicPr>
          <p:cNvPr id="914" name="Google Shape;914;g22e73804ff5_0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50" y="4224601"/>
            <a:ext cx="6906526" cy="27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g22e73804ff5_0_44"/>
          <p:cNvSpPr txBox="1"/>
          <p:nvPr/>
        </p:nvSpPr>
        <p:spPr>
          <a:xfrm>
            <a:off x="6527950" y="4879575"/>
            <a:ext cx="204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many?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" name="Google Shape;920;p42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921" name="Google Shape;921;p42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9" name="Google Shape;1029;p42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30" name="Google Shape;1030;p42"/>
          <p:cNvSpPr txBox="1"/>
          <p:nvPr/>
        </p:nvSpPr>
        <p:spPr>
          <a:xfrm>
            <a:off x="739114" y="1462570"/>
            <a:ext cx="8022590" cy="173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30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2800" b="1" i="0" u="none" strike="noStrike" cap="none" dirty="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complete graph </a:t>
            </a:r>
            <a:r>
              <a:rPr lang="en-US" sz="28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 n vertices,  denoted by </a:t>
            </a:r>
            <a:r>
              <a:rPr lang="en-US" sz="2800" b="0" i="0" u="none" strike="noStrike" cap="none" dirty="0" err="1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 dirty="0" err="1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is the simple graph that contains  exactly one edge between each pair of distinct  vertices.</a:t>
            </a:r>
            <a:endParaRPr sz="2800" b="0" i="0" u="none" strike="noStrike" cap="none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031" name="Google Shape;1031;p42"/>
          <p:cNvGrpSpPr/>
          <p:nvPr/>
        </p:nvGrpSpPr>
        <p:grpSpPr>
          <a:xfrm>
            <a:off x="1216139" y="3806952"/>
            <a:ext cx="7629156" cy="1609344"/>
            <a:chOff x="1216139" y="3806952"/>
            <a:chExt cx="7629156" cy="1609344"/>
          </a:xfrm>
        </p:grpSpPr>
        <p:pic>
          <p:nvPicPr>
            <p:cNvPr id="1032" name="Google Shape;1032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16139" y="52547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3" name="Google Shape;1033;p4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30539" y="52547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4" name="Google Shape;1034;p4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30539" y="41879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5" name="Google Shape;1035;p42"/>
            <p:cNvSpPr/>
            <p:nvPr/>
          </p:nvSpPr>
          <p:spPr>
            <a:xfrm>
              <a:off x="2197595" y="4343400"/>
              <a:ext cx="27940" cy="914400"/>
            </a:xfrm>
            <a:custGeom>
              <a:avLst/>
              <a:gdLst/>
              <a:ahLst/>
              <a:cxnLst/>
              <a:rect l="l" t="t" r="r" b="b"/>
              <a:pathLst>
                <a:path w="27939" h="914400" extrusionOk="0">
                  <a:moveTo>
                    <a:pt x="27419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27419" y="914400"/>
                  </a:lnTo>
                  <a:lnTo>
                    <a:pt x="27419" y="0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36" name="Google Shape;1036;p4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68739" y="52547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7" name="Google Shape;1037;p4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187939" y="5254752"/>
              <a:ext cx="161543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8" name="Google Shape;1038;p4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578339" y="4187952"/>
              <a:ext cx="161543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9" name="Google Shape;1039;p42"/>
            <p:cNvSpPr/>
            <p:nvPr/>
          </p:nvSpPr>
          <p:spPr>
            <a:xfrm>
              <a:off x="3090659" y="4315967"/>
              <a:ext cx="1134110" cy="1033780"/>
            </a:xfrm>
            <a:custGeom>
              <a:avLst/>
              <a:gdLst/>
              <a:ahLst/>
              <a:cxnLst/>
              <a:rect l="l" t="t" r="r" b="b"/>
              <a:pathLst>
                <a:path w="1134110" h="1033779" extrusionOk="0">
                  <a:moveTo>
                    <a:pt x="524256" y="12204"/>
                  </a:moveTo>
                  <a:lnTo>
                    <a:pt x="502920" y="0"/>
                  </a:lnTo>
                  <a:lnTo>
                    <a:pt x="0" y="960120"/>
                  </a:lnTo>
                  <a:lnTo>
                    <a:pt x="24396" y="972312"/>
                  </a:lnTo>
                  <a:lnTo>
                    <a:pt x="524256" y="12204"/>
                  </a:lnTo>
                  <a:close/>
                </a:path>
                <a:path w="1134110" h="1033779" extrusionOk="0">
                  <a:moveTo>
                    <a:pt x="1100340" y="1005840"/>
                  </a:moveTo>
                  <a:lnTo>
                    <a:pt x="33540" y="1005840"/>
                  </a:lnTo>
                  <a:lnTo>
                    <a:pt x="33540" y="1033272"/>
                  </a:lnTo>
                  <a:lnTo>
                    <a:pt x="1100340" y="1033272"/>
                  </a:lnTo>
                  <a:lnTo>
                    <a:pt x="1100340" y="1005840"/>
                  </a:lnTo>
                  <a:close/>
                </a:path>
                <a:path w="1134110" h="1033779" extrusionOk="0">
                  <a:moveTo>
                    <a:pt x="1133856" y="960120"/>
                  </a:moveTo>
                  <a:lnTo>
                    <a:pt x="633984" y="0"/>
                  </a:lnTo>
                  <a:lnTo>
                    <a:pt x="609612" y="12204"/>
                  </a:lnTo>
                  <a:lnTo>
                    <a:pt x="1112520" y="972312"/>
                  </a:lnTo>
                  <a:lnTo>
                    <a:pt x="1133856" y="960120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40" name="Google Shape;1040;p4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02339" y="4187952"/>
              <a:ext cx="1304543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4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159739" y="3806952"/>
              <a:ext cx="1685556" cy="16093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2" name="Google Shape;1042;p42"/>
          <p:cNvSpPr txBox="1"/>
          <p:nvPr/>
        </p:nvSpPr>
        <p:spPr>
          <a:xfrm>
            <a:off x="1107439" y="5577357"/>
            <a:ext cx="130175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	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2775" b="0" i="0" u="none" strike="noStrike" cap="none" baseline="-250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3" name="Google Shape;1043;p42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4" name="Google Shape;1044;p42"/>
          <p:cNvSpPr txBox="1"/>
          <p:nvPr/>
        </p:nvSpPr>
        <p:spPr>
          <a:xfrm>
            <a:off x="3406101" y="5577357"/>
            <a:ext cx="43815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5" name="Google Shape;1045;p42"/>
          <p:cNvSpPr txBox="1"/>
          <p:nvPr/>
        </p:nvSpPr>
        <p:spPr>
          <a:xfrm>
            <a:off x="5539689" y="5577357"/>
            <a:ext cx="43815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6" name="Google Shape;1046;p42"/>
          <p:cNvSpPr txBox="1"/>
          <p:nvPr/>
        </p:nvSpPr>
        <p:spPr>
          <a:xfrm>
            <a:off x="7749476" y="5577357"/>
            <a:ext cx="43815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1" name="Google Shape;1051;p43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1052" name="Google Shape;1052;p43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43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3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3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43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43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43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43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43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43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43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43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43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43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43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43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43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43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43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43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43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43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43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43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43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43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43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43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43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43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43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43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43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43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43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43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43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43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43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3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3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3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3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3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3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3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3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3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3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3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3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3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3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3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3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3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3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3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3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3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0" name="Google Shape;1160;p43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1" name="Google Shape;1161;p43"/>
          <p:cNvSpPr txBox="1"/>
          <p:nvPr/>
        </p:nvSpPr>
        <p:spPr>
          <a:xfrm>
            <a:off x="739012" y="1465618"/>
            <a:ext cx="8061325" cy="130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825" rIns="0" bIns="0" anchor="t" anchorCtr="0">
            <a:spAutoFit/>
          </a:bodyPr>
          <a:lstStyle/>
          <a:p>
            <a:pPr marL="38100" marR="30480" lvl="0" indent="0" algn="l" rtl="0">
              <a:lnSpc>
                <a:spcPct val="119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cycle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≥</a:t>
            </a:r>
            <a:r>
              <a:rPr lang="en-US" sz="2800" b="0" i="0" u="none" strike="noStrike" cap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3, consists of n  vertices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…,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edges {v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}, {v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}, …,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0" lvl="0" indent="0" algn="l" rtl="0">
              <a:lnSpc>
                <a:spcPct val="11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{v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n-1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}, {v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}.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62" name="Google Shape;1162;p43"/>
          <p:cNvGrpSpPr/>
          <p:nvPr/>
        </p:nvGrpSpPr>
        <p:grpSpPr>
          <a:xfrm>
            <a:off x="911339" y="3654552"/>
            <a:ext cx="8065008" cy="1609344"/>
            <a:chOff x="911339" y="3654552"/>
            <a:chExt cx="8065008" cy="1609344"/>
          </a:xfrm>
        </p:grpSpPr>
        <p:pic>
          <p:nvPicPr>
            <p:cNvPr id="1163" name="Google Shape;1163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1339" y="51023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Google Shape;1164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30539" y="51023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5" name="Google Shape;1165;p4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20939" y="40355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6" name="Google Shape;1166;p43"/>
            <p:cNvSpPr/>
            <p:nvPr/>
          </p:nvSpPr>
          <p:spPr>
            <a:xfrm>
              <a:off x="1033259" y="4163567"/>
              <a:ext cx="1134110" cy="1033780"/>
            </a:xfrm>
            <a:custGeom>
              <a:avLst/>
              <a:gdLst/>
              <a:ahLst/>
              <a:cxnLst/>
              <a:rect l="l" t="t" r="r" b="b"/>
              <a:pathLst>
                <a:path w="1134110" h="1033779" extrusionOk="0">
                  <a:moveTo>
                    <a:pt x="524268" y="12204"/>
                  </a:moveTo>
                  <a:lnTo>
                    <a:pt x="502920" y="0"/>
                  </a:lnTo>
                  <a:lnTo>
                    <a:pt x="0" y="960120"/>
                  </a:lnTo>
                  <a:lnTo>
                    <a:pt x="24396" y="972312"/>
                  </a:lnTo>
                  <a:lnTo>
                    <a:pt x="524268" y="12204"/>
                  </a:lnTo>
                  <a:close/>
                </a:path>
                <a:path w="1134110" h="1033779" extrusionOk="0">
                  <a:moveTo>
                    <a:pt x="1100340" y="1005840"/>
                  </a:moveTo>
                  <a:lnTo>
                    <a:pt x="33540" y="1005840"/>
                  </a:lnTo>
                  <a:lnTo>
                    <a:pt x="33540" y="1033272"/>
                  </a:lnTo>
                  <a:lnTo>
                    <a:pt x="1100340" y="1033272"/>
                  </a:lnTo>
                  <a:lnTo>
                    <a:pt x="1100340" y="1005840"/>
                  </a:lnTo>
                  <a:close/>
                </a:path>
                <a:path w="1134110" h="1033779" extrusionOk="0">
                  <a:moveTo>
                    <a:pt x="1133856" y="960120"/>
                  </a:moveTo>
                  <a:lnTo>
                    <a:pt x="633996" y="0"/>
                  </a:lnTo>
                  <a:lnTo>
                    <a:pt x="609600" y="12204"/>
                  </a:lnTo>
                  <a:lnTo>
                    <a:pt x="1112520" y="972312"/>
                  </a:lnTo>
                  <a:lnTo>
                    <a:pt x="1133856" y="960120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7" name="Google Shape;1167;p4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44939" y="4035552"/>
              <a:ext cx="1304544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8" name="Google Shape;1168;p4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462003" y="5081016"/>
              <a:ext cx="161556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9" name="Google Shape;1169;p4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300203" y="5081016"/>
              <a:ext cx="161543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0" name="Google Shape;1170;p4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57203" y="4242816"/>
              <a:ext cx="161556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1" name="Google Shape;1171;p4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605003" y="42428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2" name="Google Shape;1172;p4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864339" y="3654552"/>
              <a:ext cx="161543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3" name="Google Shape;1173;p43"/>
            <p:cNvSpPr/>
            <p:nvPr/>
          </p:nvSpPr>
          <p:spPr>
            <a:xfrm>
              <a:off x="5224259" y="3779519"/>
              <a:ext cx="1472565" cy="1393190"/>
            </a:xfrm>
            <a:custGeom>
              <a:avLst/>
              <a:gdLst/>
              <a:ahLst/>
              <a:cxnLst/>
              <a:rect l="l" t="t" r="r" b="b"/>
              <a:pathLst>
                <a:path w="1472565" h="1393189" extrusionOk="0">
                  <a:moveTo>
                    <a:pt x="274320" y="1322832"/>
                  </a:moveTo>
                  <a:lnTo>
                    <a:pt x="24384" y="615696"/>
                  </a:lnTo>
                  <a:lnTo>
                    <a:pt x="0" y="624852"/>
                  </a:lnTo>
                  <a:lnTo>
                    <a:pt x="252984" y="1331976"/>
                  </a:lnTo>
                  <a:lnTo>
                    <a:pt x="274320" y="1322832"/>
                  </a:lnTo>
                  <a:close/>
                </a:path>
                <a:path w="1472565" h="1393189" extrusionOk="0">
                  <a:moveTo>
                    <a:pt x="673608" y="18288"/>
                  </a:moveTo>
                  <a:lnTo>
                    <a:pt x="658368" y="0"/>
                  </a:lnTo>
                  <a:lnTo>
                    <a:pt x="57912" y="478536"/>
                  </a:lnTo>
                  <a:lnTo>
                    <a:pt x="73164" y="499872"/>
                  </a:lnTo>
                  <a:lnTo>
                    <a:pt x="673608" y="18288"/>
                  </a:lnTo>
                  <a:close/>
                </a:path>
                <a:path w="1472565" h="1393189" extrusionOk="0">
                  <a:moveTo>
                    <a:pt x="1078992" y="1368552"/>
                  </a:moveTo>
                  <a:lnTo>
                    <a:pt x="393192" y="1368552"/>
                  </a:lnTo>
                  <a:lnTo>
                    <a:pt x="393192" y="1392936"/>
                  </a:lnTo>
                  <a:lnTo>
                    <a:pt x="1078992" y="1392936"/>
                  </a:lnTo>
                  <a:lnTo>
                    <a:pt x="1078992" y="1368552"/>
                  </a:lnTo>
                  <a:close/>
                </a:path>
                <a:path w="1472565" h="1393189" extrusionOk="0">
                  <a:moveTo>
                    <a:pt x="1414284" y="478536"/>
                  </a:moveTo>
                  <a:lnTo>
                    <a:pt x="783336" y="0"/>
                  </a:lnTo>
                  <a:lnTo>
                    <a:pt x="768096" y="18288"/>
                  </a:lnTo>
                  <a:lnTo>
                    <a:pt x="1399032" y="499872"/>
                  </a:lnTo>
                  <a:lnTo>
                    <a:pt x="1414284" y="478536"/>
                  </a:lnTo>
                  <a:close/>
                </a:path>
                <a:path w="1472565" h="1393189" extrusionOk="0">
                  <a:moveTo>
                    <a:pt x="1472184" y="624852"/>
                  </a:moveTo>
                  <a:lnTo>
                    <a:pt x="1447812" y="615696"/>
                  </a:lnTo>
                  <a:lnTo>
                    <a:pt x="1197876" y="1322832"/>
                  </a:lnTo>
                  <a:lnTo>
                    <a:pt x="1222248" y="1331976"/>
                  </a:lnTo>
                  <a:lnTo>
                    <a:pt x="1472184" y="624852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74" name="Google Shape;1174;p4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748003" y="50810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5" name="Google Shape;1175;p4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433803" y="50810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6" name="Google Shape;1176;p4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367003" y="43952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7" name="Google Shape;1177;p4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814803" y="43952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8" name="Google Shape;1178;p4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748003" y="37094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9" name="Google Shape;1179;p43"/>
            <p:cNvSpPr/>
            <p:nvPr/>
          </p:nvSpPr>
          <p:spPr>
            <a:xfrm>
              <a:off x="7437120" y="3837431"/>
              <a:ext cx="1469390" cy="1335405"/>
            </a:xfrm>
            <a:custGeom>
              <a:avLst/>
              <a:gdLst/>
              <a:ahLst/>
              <a:cxnLst/>
              <a:rect l="l" t="t" r="r" b="b"/>
              <a:pathLst>
                <a:path w="1469390" h="1335404" extrusionOk="0">
                  <a:moveTo>
                    <a:pt x="347459" y="1261872"/>
                  </a:moveTo>
                  <a:lnTo>
                    <a:pt x="21323" y="707136"/>
                  </a:lnTo>
                  <a:lnTo>
                    <a:pt x="0" y="719340"/>
                  </a:lnTo>
                  <a:lnTo>
                    <a:pt x="326123" y="1277112"/>
                  </a:lnTo>
                  <a:lnTo>
                    <a:pt x="347459" y="1261872"/>
                  </a:lnTo>
                  <a:close/>
                </a:path>
                <a:path w="1469390" h="1335404" extrusionOk="0">
                  <a:moveTo>
                    <a:pt x="347459" y="12204"/>
                  </a:moveTo>
                  <a:lnTo>
                    <a:pt x="326123" y="0"/>
                  </a:lnTo>
                  <a:lnTo>
                    <a:pt x="0" y="554736"/>
                  </a:lnTo>
                  <a:lnTo>
                    <a:pt x="21323" y="566940"/>
                  </a:lnTo>
                  <a:lnTo>
                    <a:pt x="347459" y="12204"/>
                  </a:lnTo>
                  <a:close/>
                </a:path>
                <a:path w="1469390" h="1335404" extrusionOk="0">
                  <a:moveTo>
                    <a:pt x="999731" y="1310640"/>
                  </a:moveTo>
                  <a:lnTo>
                    <a:pt x="466331" y="1310640"/>
                  </a:lnTo>
                  <a:lnTo>
                    <a:pt x="466331" y="1335024"/>
                  </a:lnTo>
                  <a:lnTo>
                    <a:pt x="999731" y="1335024"/>
                  </a:lnTo>
                  <a:lnTo>
                    <a:pt x="999731" y="1310640"/>
                  </a:lnTo>
                  <a:close/>
                </a:path>
                <a:path w="1469390" h="1335404" extrusionOk="0">
                  <a:moveTo>
                    <a:pt x="1469123" y="719340"/>
                  </a:moveTo>
                  <a:lnTo>
                    <a:pt x="1447800" y="707136"/>
                  </a:lnTo>
                  <a:lnTo>
                    <a:pt x="1118603" y="1261872"/>
                  </a:lnTo>
                  <a:lnTo>
                    <a:pt x="1139952" y="1277112"/>
                  </a:lnTo>
                  <a:lnTo>
                    <a:pt x="1469123" y="719340"/>
                  </a:lnTo>
                  <a:close/>
                </a:path>
                <a:path w="1469390" h="1335404" extrusionOk="0">
                  <a:moveTo>
                    <a:pt x="1469123" y="554736"/>
                  </a:moveTo>
                  <a:lnTo>
                    <a:pt x="1139952" y="0"/>
                  </a:lnTo>
                  <a:lnTo>
                    <a:pt x="1118603" y="12204"/>
                  </a:lnTo>
                  <a:lnTo>
                    <a:pt x="1447800" y="566940"/>
                  </a:lnTo>
                  <a:lnTo>
                    <a:pt x="1469123" y="554736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0" name="Google Shape;1180;p4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433803" y="37094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1" name="Google Shape;1181;p43"/>
            <p:cNvSpPr/>
            <p:nvPr/>
          </p:nvSpPr>
          <p:spPr>
            <a:xfrm>
              <a:off x="7903451" y="3776484"/>
              <a:ext cx="533400" cy="24765"/>
            </a:xfrm>
            <a:custGeom>
              <a:avLst/>
              <a:gdLst/>
              <a:ahLst/>
              <a:cxnLst/>
              <a:rect l="l" t="t" r="r" b="b"/>
              <a:pathLst>
                <a:path w="533400" h="24764" extrusionOk="0">
                  <a:moveTo>
                    <a:pt x="533400" y="0"/>
                  </a:moveTo>
                  <a:lnTo>
                    <a:pt x="0" y="0"/>
                  </a:lnTo>
                  <a:lnTo>
                    <a:pt x="0" y="24371"/>
                  </a:lnTo>
                  <a:lnTo>
                    <a:pt x="533400" y="24371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2" name="Google Shape;1182;p43"/>
          <p:cNvSpPr txBox="1"/>
          <p:nvPr/>
        </p:nvSpPr>
        <p:spPr>
          <a:xfrm>
            <a:off x="1403591" y="5556021"/>
            <a:ext cx="43497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3" name="Google Shape;1183;p43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66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4" name="Google Shape;1184;p43"/>
          <p:cNvSpPr txBox="1"/>
          <p:nvPr/>
        </p:nvSpPr>
        <p:spPr>
          <a:xfrm>
            <a:off x="3460978" y="5556021"/>
            <a:ext cx="43497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5" name="Google Shape;1185;p43"/>
          <p:cNvSpPr txBox="1"/>
          <p:nvPr/>
        </p:nvSpPr>
        <p:spPr>
          <a:xfrm>
            <a:off x="5746965" y="5556021"/>
            <a:ext cx="43497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86" name="Google Shape;1186;p43"/>
          <p:cNvSpPr txBox="1"/>
          <p:nvPr/>
        </p:nvSpPr>
        <p:spPr>
          <a:xfrm>
            <a:off x="7956753" y="5556021"/>
            <a:ext cx="43497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1" name="Google Shape;1191;p44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1192" name="Google Shape;1192;p44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4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4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4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44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44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44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4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44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44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44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44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44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4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44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44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44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44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44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44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44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44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44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44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44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44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44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44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44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44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44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44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44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44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44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44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44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44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44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44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44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44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44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44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44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44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44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44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44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44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44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44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44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4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44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44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44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44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44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44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44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44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4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44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44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4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44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4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4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44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44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44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44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44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0" name="Google Shape;1300;p44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01" name="Google Shape;1301;p44"/>
          <p:cNvSpPr txBox="1"/>
          <p:nvPr/>
        </p:nvSpPr>
        <p:spPr>
          <a:xfrm>
            <a:off x="739101" y="1462570"/>
            <a:ext cx="8369300" cy="173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30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obtain the </a:t>
            </a: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wheel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we add  an additional vertex to the cycle 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for 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≥</a:t>
            </a:r>
            <a:r>
              <a:rPr lang="en-US" sz="2800" b="0" i="0" u="none" strike="noStrike" cap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3, and  connect this new vertex to each of the n vertices  in 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by adding new edges.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02" name="Google Shape;1302;p44"/>
          <p:cNvSpPr txBox="1"/>
          <p:nvPr/>
        </p:nvSpPr>
        <p:spPr>
          <a:xfrm>
            <a:off x="1403540" y="5556021"/>
            <a:ext cx="59309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03" name="Google Shape;1303;p44"/>
          <p:cNvSpPr txBox="1"/>
          <p:nvPr/>
        </p:nvSpPr>
        <p:spPr>
          <a:xfrm>
            <a:off x="3460927" y="5556021"/>
            <a:ext cx="59309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04" name="Google Shape;1304;p44"/>
          <p:cNvSpPr txBox="1"/>
          <p:nvPr/>
        </p:nvSpPr>
        <p:spPr>
          <a:xfrm>
            <a:off x="5746915" y="5556021"/>
            <a:ext cx="59309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05" name="Google Shape;1305;p44"/>
          <p:cNvSpPr txBox="1"/>
          <p:nvPr/>
        </p:nvSpPr>
        <p:spPr>
          <a:xfrm>
            <a:off x="7956702" y="5556021"/>
            <a:ext cx="59309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306" name="Google Shape;1306;p44"/>
          <p:cNvGrpSpPr/>
          <p:nvPr/>
        </p:nvGrpSpPr>
        <p:grpSpPr>
          <a:xfrm>
            <a:off x="911339" y="3654552"/>
            <a:ext cx="8065008" cy="1609344"/>
            <a:chOff x="911339" y="3654552"/>
            <a:chExt cx="8065008" cy="1609344"/>
          </a:xfrm>
        </p:grpSpPr>
        <p:pic>
          <p:nvPicPr>
            <p:cNvPr id="1307" name="Google Shape;1307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1339" y="4035552"/>
              <a:ext cx="1380744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8" name="Google Shape;1308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44939" y="4035552"/>
              <a:ext cx="1304544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9" name="Google Shape;1309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57203" y="3654552"/>
              <a:ext cx="1609343" cy="1588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0" name="Google Shape;1310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367003" y="3709416"/>
              <a:ext cx="1609344" cy="1533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1" name="Google Shape;1311;p44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67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6" name="Google Shape;1316;p45"/>
          <p:cNvGrpSpPr/>
          <p:nvPr/>
        </p:nvGrpSpPr>
        <p:grpSpPr>
          <a:xfrm>
            <a:off x="489952" y="457200"/>
            <a:ext cx="9144000" cy="6858000"/>
            <a:chOff x="457200" y="457212"/>
            <a:chExt cx="9144000" cy="6858000"/>
          </a:xfrm>
        </p:grpSpPr>
        <p:sp>
          <p:nvSpPr>
            <p:cNvPr id="1317" name="Google Shape;1317;p45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45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45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45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45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45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45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45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45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45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45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45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45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45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45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45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45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45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45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45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45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45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45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45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45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45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45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45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45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45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45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45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45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45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45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45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45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45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45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45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45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45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45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45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45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45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45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45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45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45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45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45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45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45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45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45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45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45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45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45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45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45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45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45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45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45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45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45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45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45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45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45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45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45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45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45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45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45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45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45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45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45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45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45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45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45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45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45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45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45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45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45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45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45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45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45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45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5" name="Google Shape;1425;p45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26" name="Google Shape;1426;p45"/>
          <p:cNvSpPr txBox="1"/>
          <p:nvPr/>
        </p:nvSpPr>
        <p:spPr>
          <a:xfrm>
            <a:off x="1403553" y="5555970"/>
            <a:ext cx="49720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27" name="Google Shape;1427;p45"/>
          <p:cNvSpPr txBox="1"/>
          <p:nvPr/>
        </p:nvSpPr>
        <p:spPr>
          <a:xfrm>
            <a:off x="3863276" y="5577293"/>
            <a:ext cx="53530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28" name="Google Shape;1428;p45"/>
          <p:cNvSpPr txBox="1"/>
          <p:nvPr/>
        </p:nvSpPr>
        <p:spPr>
          <a:xfrm>
            <a:off x="6911263" y="5577293"/>
            <a:ext cx="53530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429" name="Google Shape;1429;p45"/>
          <p:cNvGrpSpPr/>
          <p:nvPr/>
        </p:nvGrpSpPr>
        <p:grpSpPr>
          <a:xfrm>
            <a:off x="911339" y="3578352"/>
            <a:ext cx="7248156" cy="1685544"/>
            <a:chOff x="911339" y="3578352"/>
            <a:chExt cx="7248156" cy="1685544"/>
          </a:xfrm>
        </p:grpSpPr>
        <p:pic>
          <p:nvPicPr>
            <p:cNvPr id="1430" name="Google Shape;1430;p4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1339" y="51023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1" name="Google Shape;1431;p4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30539" y="51023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2" name="Google Shape;1432;p45"/>
            <p:cNvSpPr/>
            <p:nvPr/>
          </p:nvSpPr>
          <p:spPr>
            <a:xfrm>
              <a:off x="1066800" y="5169408"/>
              <a:ext cx="1066800" cy="27940"/>
            </a:xfrm>
            <a:custGeom>
              <a:avLst/>
              <a:gdLst/>
              <a:ahLst/>
              <a:cxnLst/>
              <a:rect l="l" t="t" r="r" b="b"/>
              <a:pathLst>
                <a:path w="1066800" h="27939" extrusionOk="0">
                  <a:moveTo>
                    <a:pt x="106680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066800" y="27432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3" name="Google Shape;1433;p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25939" y="4035552"/>
              <a:ext cx="1304543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4" name="Google Shape;1434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169139" y="3578352"/>
              <a:ext cx="1990356" cy="16855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5" name="Google Shape;1435;p45"/>
          <p:cNvSpPr txBox="1"/>
          <p:nvPr/>
        </p:nvSpPr>
        <p:spPr>
          <a:xfrm>
            <a:off x="916939" y="4669040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36" name="Google Shape;1436;p45"/>
          <p:cNvSpPr txBox="1"/>
          <p:nvPr/>
        </p:nvSpPr>
        <p:spPr>
          <a:xfrm>
            <a:off x="2136139" y="4669040"/>
            <a:ext cx="13970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37" name="Google Shape;1437;p45"/>
          <p:cNvSpPr txBox="1"/>
          <p:nvPr/>
        </p:nvSpPr>
        <p:spPr>
          <a:xfrm>
            <a:off x="2974327" y="4973840"/>
            <a:ext cx="33655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00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38" name="Google Shape;1438;p45"/>
          <p:cNvSpPr txBox="1"/>
          <p:nvPr/>
        </p:nvSpPr>
        <p:spPr>
          <a:xfrm>
            <a:off x="2974327" y="3907040"/>
            <a:ext cx="29146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10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39" name="Google Shape;1439;p45"/>
          <p:cNvSpPr txBox="1"/>
          <p:nvPr/>
        </p:nvSpPr>
        <p:spPr>
          <a:xfrm>
            <a:off x="4879327" y="4973840"/>
            <a:ext cx="365251" cy="62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01	</a:t>
            </a:r>
            <a:endParaRPr sz="2000" b="0" i="0" u="none" strike="noStrike" cap="none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0" name="Google Shape;1440;p45"/>
          <p:cNvSpPr txBox="1"/>
          <p:nvPr/>
        </p:nvSpPr>
        <p:spPr>
          <a:xfrm>
            <a:off x="7622526" y="4973840"/>
            <a:ext cx="451484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001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1" name="Google Shape;1441;p45"/>
          <p:cNvSpPr txBox="1"/>
          <p:nvPr/>
        </p:nvSpPr>
        <p:spPr>
          <a:xfrm>
            <a:off x="7470126" y="3983240"/>
            <a:ext cx="41084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101</a:t>
            </a:r>
            <a:endParaRPr sz="2000" b="0" i="0" u="none" strike="noStrike" cap="none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2" name="Google Shape;1442;p45"/>
          <p:cNvSpPr txBox="1"/>
          <p:nvPr/>
        </p:nvSpPr>
        <p:spPr>
          <a:xfrm>
            <a:off x="4879327" y="3907040"/>
            <a:ext cx="866635" cy="62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11	</a:t>
            </a:r>
            <a:endParaRPr sz="2000" b="0" i="0" u="none" strike="noStrike" cap="none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3" name="Google Shape;1443;p45"/>
          <p:cNvSpPr txBox="1"/>
          <p:nvPr/>
        </p:nvSpPr>
        <p:spPr>
          <a:xfrm>
            <a:off x="6403327" y="4440440"/>
            <a:ext cx="445134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010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4" name="Google Shape;1444;p45"/>
          <p:cNvSpPr txBox="1"/>
          <p:nvPr/>
        </p:nvSpPr>
        <p:spPr>
          <a:xfrm>
            <a:off x="8308326" y="4516640"/>
            <a:ext cx="40449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011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5" name="Google Shape;1445;p45"/>
          <p:cNvSpPr txBox="1"/>
          <p:nvPr/>
        </p:nvSpPr>
        <p:spPr>
          <a:xfrm>
            <a:off x="701001" y="1191297"/>
            <a:ext cx="8116570" cy="2992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75565" marR="30480" lvl="0" indent="0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2800" b="1" i="0" u="none" strike="noStrike" cap="none" dirty="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n-cube, </a:t>
            </a:r>
            <a:r>
              <a:rPr lang="en-US" sz="28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denoted by </a:t>
            </a:r>
            <a:r>
              <a:rPr lang="en-US" sz="2800" b="0" i="0" u="none" strike="noStrike" cap="none" dirty="0" err="1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</a:t>
            </a:r>
            <a:r>
              <a:rPr lang="en-US" sz="2775" b="0" i="0" u="none" strike="noStrike" cap="none" baseline="-25000" dirty="0" err="1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is the  graph that has vertices representing the 2</a:t>
            </a:r>
            <a:r>
              <a:rPr lang="en-US" sz="2775" b="0" i="0" u="none" strike="noStrike" cap="none" baseline="3000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 </a:t>
            </a:r>
            <a:r>
              <a:rPr lang="en-US" sz="28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bit  strings of length n. Two vertices are adjacent if  and only if the bit strings that they represent  differ in exactly one bit position.</a:t>
            </a:r>
            <a:endParaRPr sz="2800" b="0" i="0" u="none" strike="noStrike" cap="none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149860" lvl="0" indent="0" algn="r" rtl="0">
              <a:lnSpc>
                <a:spcPct val="100000"/>
              </a:lnSpc>
              <a:spcBef>
                <a:spcPts val="228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	111</a:t>
            </a:r>
            <a:endParaRPr sz="2000" b="0" i="0" u="none" strike="noStrike" cap="none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6" name="Google Shape;1446;p45"/>
          <p:cNvSpPr/>
          <p:nvPr/>
        </p:nvSpPr>
        <p:spPr>
          <a:xfrm>
            <a:off x="6297155" y="3703320"/>
            <a:ext cx="591820" cy="368935"/>
          </a:xfrm>
          <a:custGeom>
            <a:avLst/>
            <a:gdLst/>
            <a:ahLst/>
            <a:cxnLst/>
            <a:rect l="l" t="t" r="r" b="b"/>
            <a:pathLst>
              <a:path w="591820" h="368935" extrusionOk="0">
                <a:moveTo>
                  <a:pt x="579119" y="0"/>
                </a:moveTo>
                <a:lnTo>
                  <a:pt x="0" y="347471"/>
                </a:lnTo>
                <a:lnTo>
                  <a:pt x="12191" y="368807"/>
                </a:lnTo>
                <a:lnTo>
                  <a:pt x="591312" y="21335"/>
                </a:lnTo>
                <a:lnTo>
                  <a:pt x="579119" y="0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p45"/>
          <p:cNvSpPr/>
          <p:nvPr/>
        </p:nvSpPr>
        <p:spPr>
          <a:xfrm>
            <a:off x="7440168" y="3703320"/>
            <a:ext cx="591820" cy="368935"/>
          </a:xfrm>
          <a:custGeom>
            <a:avLst/>
            <a:gdLst/>
            <a:ahLst/>
            <a:cxnLst/>
            <a:rect l="l" t="t" r="r" b="b"/>
            <a:pathLst>
              <a:path w="591820" h="368935" extrusionOk="0">
                <a:moveTo>
                  <a:pt x="579107" y="0"/>
                </a:moveTo>
                <a:lnTo>
                  <a:pt x="0" y="347471"/>
                </a:lnTo>
                <a:lnTo>
                  <a:pt x="12179" y="368807"/>
                </a:lnTo>
                <a:lnTo>
                  <a:pt x="591299" y="21335"/>
                </a:lnTo>
                <a:lnTo>
                  <a:pt x="579107" y="0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45"/>
          <p:cNvSpPr/>
          <p:nvPr/>
        </p:nvSpPr>
        <p:spPr>
          <a:xfrm>
            <a:off x="7440168" y="4770120"/>
            <a:ext cx="591820" cy="368935"/>
          </a:xfrm>
          <a:custGeom>
            <a:avLst/>
            <a:gdLst/>
            <a:ahLst/>
            <a:cxnLst/>
            <a:rect l="l" t="t" r="r" b="b"/>
            <a:pathLst>
              <a:path w="591820" h="368935" extrusionOk="0">
                <a:moveTo>
                  <a:pt x="579107" y="0"/>
                </a:moveTo>
                <a:lnTo>
                  <a:pt x="0" y="347471"/>
                </a:lnTo>
                <a:lnTo>
                  <a:pt x="12179" y="368807"/>
                </a:lnTo>
                <a:lnTo>
                  <a:pt x="591299" y="21335"/>
                </a:lnTo>
                <a:lnTo>
                  <a:pt x="579107" y="0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p45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68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441;p45">
            <a:extLst>
              <a:ext uri="{FF2B5EF4-FFF2-40B4-BE49-F238E27FC236}">
                <a16:creationId xmlns:a16="http://schemas.microsoft.com/office/drawing/2014/main" id="{557C94E1-4ED3-4025-961F-31F6811C1D62}"/>
              </a:ext>
            </a:extLst>
          </p:cNvPr>
          <p:cNvSpPr txBox="1"/>
          <p:nvPr/>
        </p:nvSpPr>
        <p:spPr>
          <a:xfrm>
            <a:off x="6522946" y="3227970"/>
            <a:ext cx="410845" cy="62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110	</a:t>
            </a:r>
            <a:endParaRPr sz="2000" b="0" i="0" u="none" strike="noStrike" cap="none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F3AE7A-0FA7-41DE-A2D0-98AA9896395F}"/>
              </a:ext>
            </a:extLst>
          </p:cNvPr>
          <p:cNvSpPr/>
          <p:nvPr/>
        </p:nvSpPr>
        <p:spPr>
          <a:xfrm>
            <a:off x="5793078" y="3837837"/>
            <a:ext cx="482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100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3B84F1-E7F2-471F-9344-D17ED2F70634}"/>
              </a:ext>
            </a:extLst>
          </p:cNvPr>
          <p:cNvSpPr/>
          <p:nvPr/>
        </p:nvSpPr>
        <p:spPr>
          <a:xfrm>
            <a:off x="5821982" y="5269738"/>
            <a:ext cx="5645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000 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4" name="Google Shape;1454;p46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1455" name="Google Shape;1455;p46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46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46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46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46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46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46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46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46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46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46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46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46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46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46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46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46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46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46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46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46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46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46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46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46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46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46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46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46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46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46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46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46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46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46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46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46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46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46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46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46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46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46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46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46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46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46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46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46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46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46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46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46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46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46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46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46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46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46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46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46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46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46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46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46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46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46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46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46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46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46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46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46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46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46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46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46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46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46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46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46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46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46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46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46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46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46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46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46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3" name="Google Shape;1563;p46"/>
          <p:cNvSpPr txBox="1">
            <a:spLocks noGrp="1"/>
          </p:cNvSpPr>
          <p:nvPr>
            <p:ph type="title"/>
          </p:nvPr>
        </p:nvSpPr>
        <p:spPr>
          <a:xfrm>
            <a:off x="3394951" y="490232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64" name="Google Shape;1564;p46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69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5" name="Google Shape;1565;p46"/>
          <p:cNvSpPr txBox="1"/>
          <p:nvPr/>
        </p:nvSpPr>
        <p:spPr>
          <a:xfrm>
            <a:off x="542260" y="1191272"/>
            <a:ext cx="9058940" cy="6471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38100" marR="30480" lvl="0" indent="0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700" b="1" i="0" u="none" strike="noStrike" cap="none" dirty="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7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simple graph is called </a:t>
            </a:r>
            <a:r>
              <a:rPr lang="en-US" sz="2700" b="1" i="0" u="none" strike="noStrike" cap="none" dirty="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bipartite </a:t>
            </a:r>
            <a:r>
              <a:rPr lang="en-US" sz="27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its  vertex set V can be partitioned into two disjoint  nonempty sets V</a:t>
            </a:r>
            <a:r>
              <a:rPr lang="en-US" sz="2700" b="0" i="0" u="none" strike="noStrike" cap="none" baseline="-2500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 </a:t>
            </a:r>
            <a:r>
              <a:rPr lang="en-US" sz="27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V</a:t>
            </a:r>
            <a:r>
              <a:rPr lang="en-US" sz="2700" b="0" i="0" u="none" strike="noStrike" cap="none" baseline="-2500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 </a:t>
            </a:r>
            <a:r>
              <a:rPr lang="en-US" sz="27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such that every edge in  the graph connects a vertex in V</a:t>
            </a:r>
            <a:r>
              <a:rPr lang="en-US" sz="2700" b="0" i="0" u="none" strike="noStrike" cap="none" baseline="-2500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 </a:t>
            </a:r>
            <a:r>
              <a:rPr lang="en-US" sz="27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a vertex in  V</a:t>
            </a:r>
            <a:r>
              <a:rPr lang="en-US" sz="2700" b="0" i="0" u="none" strike="noStrike" cap="none" baseline="-2500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 </a:t>
            </a:r>
            <a:r>
              <a:rPr lang="en-US" sz="27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(so that no edge in G connects either two  vertices in V</a:t>
            </a:r>
            <a:r>
              <a:rPr lang="en-US" sz="2700" b="0" i="0" u="none" strike="noStrike" cap="none" baseline="-2500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 </a:t>
            </a:r>
            <a:r>
              <a:rPr lang="en-US" sz="27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or two vertices in V</a:t>
            </a:r>
            <a:r>
              <a:rPr lang="en-US" sz="2700" b="0" i="0" u="none" strike="noStrike" cap="none" baseline="-2500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27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).</a:t>
            </a:r>
            <a:endParaRPr sz="2700" b="0" i="0" u="none" strike="noStrike" cap="none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673100" lvl="0" indent="0" algn="l" rtl="0">
              <a:lnSpc>
                <a:spcPct val="107857"/>
              </a:lnSpc>
              <a:spcBef>
                <a:spcPts val="137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7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example, consider a graph that represents  each person in a village by a vertex and each  marriage by an edge.</a:t>
            </a:r>
            <a:endParaRPr sz="2700" b="0" i="0" u="none" strike="noStrike" cap="none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416559" lvl="0" indent="0" algn="l" rtl="0">
              <a:lnSpc>
                <a:spcPct val="107857"/>
              </a:lnSpc>
              <a:spcBef>
                <a:spcPts val="135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7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graph is </a:t>
            </a:r>
            <a:r>
              <a:rPr lang="en-US" sz="2700" b="1" i="0" u="none" strike="noStrike" cap="none" dirty="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bipartite</a:t>
            </a:r>
            <a:r>
              <a:rPr lang="en-US" sz="27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because each edge connects a vertex in the </a:t>
            </a:r>
            <a:r>
              <a:rPr lang="en-US" sz="2700" b="1" i="0" u="none" strike="noStrike" cap="none" dirty="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subset of males </a:t>
            </a:r>
            <a:r>
              <a:rPr lang="en-US" sz="27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a  vertex in the </a:t>
            </a:r>
            <a:r>
              <a:rPr lang="en-US" sz="2700" b="1" i="0" u="none" strike="noStrike" cap="none" dirty="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subset of females </a:t>
            </a:r>
            <a:r>
              <a:rPr lang="en-US" sz="27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(if we think of  traditional marriages).</a:t>
            </a:r>
            <a:endParaRPr sz="2700" b="0" i="0" u="none" strike="noStrike" cap="none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"/>
          <p:cNvSpPr txBox="1"/>
          <p:nvPr/>
        </p:nvSpPr>
        <p:spPr>
          <a:xfrm>
            <a:off x="1697227" y="2527513"/>
            <a:ext cx="644017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2.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 </a:t>
            </a:r>
            <a:r>
              <a:rPr lang="en-US" sz="2800" b="1" i="0" u="none" strike="noStrike" cap="none" dirty="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multigraph </a:t>
            </a:r>
            <a:r>
              <a:rPr lang="en-US" sz="28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= (V, E) 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or more edges may connect the  same pair of vertices.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6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20" name="Google Shape;120;p6"/>
          <p:cNvSpPr txBox="1"/>
          <p:nvPr/>
        </p:nvSpPr>
        <p:spPr>
          <a:xfrm>
            <a:off x="2492768" y="1182153"/>
            <a:ext cx="499046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 Non-Simple Graph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0" name="Google Shape;1570;p47"/>
          <p:cNvGrpSpPr/>
          <p:nvPr/>
        </p:nvGrpSpPr>
        <p:grpSpPr>
          <a:xfrm>
            <a:off x="457200" y="435947"/>
            <a:ext cx="9144000" cy="6858000"/>
            <a:chOff x="457200" y="457212"/>
            <a:chExt cx="9144000" cy="6858000"/>
          </a:xfrm>
        </p:grpSpPr>
        <p:sp>
          <p:nvSpPr>
            <p:cNvPr id="1571" name="Google Shape;1571;p47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47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47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47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47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47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47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47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47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47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47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47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47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47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47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47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47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47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47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47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47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47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47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47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47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47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47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47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47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47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47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47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47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47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47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47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47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47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47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47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47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47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47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47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47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47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47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47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47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47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47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47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47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47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47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47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47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47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47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47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47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47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47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47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47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47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47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47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47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47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47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47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47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47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47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9" name="Google Shape;1679;p47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680" name="Google Shape;1680;p47"/>
          <p:cNvGrpSpPr/>
          <p:nvPr/>
        </p:nvGrpSpPr>
        <p:grpSpPr>
          <a:xfrm>
            <a:off x="1063739" y="2359151"/>
            <a:ext cx="1380744" cy="1228344"/>
            <a:chOff x="1063739" y="2359151"/>
            <a:chExt cx="1380744" cy="1228344"/>
          </a:xfrm>
        </p:grpSpPr>
        <p:pic>
          <p:nvPicPr>
            <p:cNvPr id="1681" name="Google Shape;1681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63739" y="3425951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2" name="Google Shape;1682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82939" y="3425951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3" name="Google Shape;1683;p4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73339" y="2359151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4" name="Google Shape;1684;p47"/>
            <p:cNvSpPr/>
            <p:nvPr/>
          </p:nvSpPr>
          <p:spPr>
            <a:xfrm>
              <a:off x="1185659" y="2487180"/>
              <a:ext cx="1134110" cy="972819"/>
            </a:xfrm>
            <a:custGeom>
              <a:avLst/>
              <a:gdLst/>
              <a:ahLst/>
              <a:cxnLst/>
              <a:rect l="l" t="t" r="r" b="b"/>
              <a:pathLst>
                <a:path w="1134110" h="972820" extrusionOk="0">
                  <a:moveTo>
                    <a:pt x="524256" y="12179"/>
                  </a:moveTo>
                  <a:lnTo>
                    <a:pt x="502932" y="0"/>
                  </a:lnTo>
                  <a:lnTo>
                    <a:pt x="0" y="960107"/>
                  </a:lnTo>
                  <a:lnTo>
                    <a:pt x="24396" y="972299"/>
                  </a:lnTo>
                  <a:lnTo>
                    <a:pt x="524256" y="12179"/>
                  </a:lnTo>
                  <a:close/>
                </a:path>
                <a:path w="1134110" h="972820" extrusionOk="0">
                  <a:moveTo>
                    <a:pt x="1133856" y="960107"/>
                  </a:moveTo>
                  <a:lnTo>
                    <a:pt x="633996" y="0"/>
                  </a:lnTo>
                  <a:lnTo>
                    <a:pt x="609600" y="12179"/>
                  </a:lnTo>
                  <a:lnTo>
                    <a:pt x="1112520" y="972299"/>
                  </a:lnTo>
                  <a:lnTo>
                    <a:pt x="1133856" y="960107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5" name="Google Shape;1685;p47"/>
          <p:cNvSpPr txBox="1"/>
          <p:nvPr/>
        </p:nvSpPr>
        <p:spPr>
          <a:xfrm>
            <a:off x="662914" y="3062744"/>
            <a:ext cx="39497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86" name="Google Shape;1686;p47"/>
          <p:cNvSpPr txBox="1"/>
          <p:nvPr/>
        </p:nvSpPr>
        <p:spPr>
          <a:xfrm>
            <a:off x="1181100" y="2224557"/>
            <a:ext cx="1705610" cy="1377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20574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2775" b="0" i="0" u="none" strike="noStrike" cap="none" baseline="-250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sng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</a:t>
            </a:r>
            <a:r>
              <a:rPr lang="en-US" sz="185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r>
              <a:rPr lang="en-US" sz="28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87" name="Google Shape;1687;p47"/>
          <p:cNvSpPr txBox="1"/>
          <p:nvPr/>
        </p:nvSpPr>
        <p:spPr>
          <a:xfrm>
            <a:off x="739127" y="1462570"/>
            <a:ext cx="7668259" cy="113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I: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 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bipartite?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552065" marR="0" lvl="0" indent="0" algn="l" rtl="0">
              <a:lnSpc>
                <a:spcPct val="100000"/>
              </a:lnSpc>
              <a:spcBef>
                <a:spcPts val="203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33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No,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because there is no way to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88" name="Google Shape;1688;p47"/>
          <p:cNvSpPr txBox="1"/>
          <p:nvPr/>
        </p:nvSpPr>
        <p:spPr>
          <a:xfrm>
            <a:off x="3279076" y="2575051"/>
            <a:ext cx="5890895" cy="130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partition the vertices into two sets  so that there are no edges with  both endpoints in the same set.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89" name="Google Shape;1689;p47"/>
          <p:cNvSpPr txBox="1"/>
          <p:nvPr/>
        </p:nvSpPr>
        <p:spPr>
          <a:xfrm>
            <a:off x="739076" y="4129532"/>
            <a:ext cx="585119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II: </a:t>
            </a:r>
            <a:r>
              <a:rPr lang="en-US" sz="28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C</a:t>
            </a:r>
            <a:r>
              <a:rPr lang="en-US" sz="2775" b="0" i="0" u="none" strike="noStrike" cap="none" baseline="-2500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  </a:t>
            </a:r>
            <a:r>
              <a:rPr lang="en-US" sz="2800" b="0" i="0" u="none" strike="noStrike" cap="none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bipartite?</a:t>
            </a:r>
            <a:endParaRPr sz="2800" b="0" i="0" u="none" strike="noStrike" cap="none"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90" name="Google Shape;1690;p47"/>
          <p:cNvSpPr txBox="1"/>
          <p:nvPr/>
        </p:nvSpPr>
        <p:spPr>
          <a:xfrm>
            <a:off x="2720263" y="5348732"/>
            <a:ext cx="39497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91" name="Google Shape;1691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9395" y="4979470"/>
            <a:ext cx="1609344" cy="1533144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47"/>
          <p:cNvSpPr txBox="1"/>
          <p:nvPr/>
        </p:nvSpPr>
        <p:spPr>
          <a:xfrm>
            <a:off x="662940" y="4510532"/>
            <a:ext cx="585470" cy="12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2660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0" lvl="0" indent="0" algn="l" rtl="0">
              <a:lnSpc>
                <a:spcPct val="100000"/>
              </a:lnSpc>
              <a:spcBef>
                <a:spcPts val="26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93" name="Google Shape;1693;p47"/>
          <p:cNvSpPr txBox="1"/>
          <p:nvPr/>
        </p:nvSpPr>
        <p:spPr>
          <a:xfrm>
            <a:off x="993127" y="6034544"/>
            <a:ext cx="19875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94" name="Google Shape;1694;p47"/>
          <p:cNvSpPr txBox="1"/>
          <p:nvPr/>
        </p:nvSpPr>
        <p:spPr>
          <a:xfrm>
            <a:off x="1166850" y="6238747"/>
            <a:ext cx="170815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185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95" name="Google Shape;1695;p47"/>
          <p:cNvSpPr txBox="1"/>
          <p:nvPr/>
        </p:nvSpPr>
        <p:spPr>
          <a:xfrm>
            <a:off x="2288501" y="6110732"/>
            <a:ext cx="19875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96" name="Google Shape;1696;p47"/>
          <p:cNvSpPr txBox="1"/>
          <p:nvPr/>
        </p:nvSpPr>
        <p:spPr>
          <a:xfrm>
            <a:off x="2462225" y="6314935"/>
            <a:ext cx="170815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185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97" name="Google Shape;1697;p47"/>
          <p:cNvSpPr txBox="1"/>
          <p:nvPr/>
        </p:nvSpPr>
        <p:spPr>
          <a:xfrm>
            <a:off x="2339301" y="4662932"/>
            <a:ext cx="39497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98" name="Google Shape;1698;p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54938" y="4797552"/>
            <a:ext cx="1761756" cy="1533144"/>
          </a:xfrm>
          <a:prstGeom prst="rect">
            <a:avLst/>
          </a:prstGeom>
          <a:noFill/>
          <a:ln>
            <a:noFill/>
          </a:ln>
        </p:spPr>
      </p:pic>
      <p:sp>
        <p:nvSpPr>
          <p:cNvPr id="1699" name="Google Shape;1699;p47"/>
          <p:cNvSpPr txBox="1"/>
          <p:nvPr/>
        </p:nvSpPr>
        <p:spPr>
          <a:xfrm>
            <a:off x="6301689" y="4405106"/>
            <a:ext cx="471170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8100" marR="67945" lvl="0" indent="76200" algn="l" rtl="0">
              <a:lnSpc>
                <a:spcPct val="142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 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26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0" name="Google Shape;1700;p47"/>
          <p:cNvSpPr txBox="1"/>
          <p:nvPr/>
        </p:nvSpPr>
        <p:spPr>
          <a:xfrm>
            <a:off x="8663863" y="4557481"/>
            <a:ext cx="395605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8100" marR="3048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 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0" lvl="0" indent="0" algn="l" rtl="0">
              <a:lnSpc>
                <a:spcPct val="100000"/>
              </a:lnSpc>
              <a:spcBef>
                <a:spcPts val="203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1" name="Google Shape;1701;p47"/>
          <p:cNvSpPr txBox="1"/>
          <p:nvPr/>
        </p:nvSpPr>
        <p:spPr>
          <a:xfrm>
            <a:off x="3406051" y="4891506"/>
            <a:ext cx="2419985" cy="130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30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66FF33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Yes,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because  we can display  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like this: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2" name="Google Shape;1702;p47"/>
          <p:cNvSpPr/>
          <p:nvPr/>
        </p:nvSpPr>
        <p:spPr>
          <a:xfrm>
            <a:off x="6159995" y="4407408"/>
            <a:ext cx="1247140" cy="2237740"/>
          </a:xfrm>
          <a:custGeom>
            <a:avLst/>
            <a:gdLst/>
            <a:ahLst/>
            <a:cxnLst/>
            <a:rect l="l" t="t" r="r" b="b"/>
            <a:pathLst>
              <a:path w="1247140" h="2237740" extrusionOk="0">
                <a:moveTo>
                  <a:pt x="621804" y="0"/>
                </a:moveTo>
                <a:lnTo>
                  <a:pt x="557796" y="6095"/>
                </a:lnTo>
                <a:lnTo>
                  <a:pt x="496824" y="24383"/>
                </a:lnTo>
                <a:lnTo>
                  <a:pt x="435876" y="51828"/>
                </a:lnTo>
                <a:lnTo>
                  <a:pt x="350520" y="112775"/>
                </a:lnTo>
                <a:lnTo>
                  <a:pt x="298716" y="164591"/>
                </a:lnTo>
                <a:lnTo>
                  <a:pt x="271272" y="195071"/>
                </a:lnTo>
                <a:lnTo>
                  <a:pt x="246887" y="225564"/>
                </a:lnTo>
                <a:lnTo>
                  <a:pt x="225551" y="259079"/>
                </a:lnTo>
                <a:lnTo>
                  <a:pt x="201168" y="295655"/>
                </a:lnTo>
                <a:lnTo>
                  <a:pt x="179832" y="332231"/>
                </a:lnTo>
                <a:lnTo>
                  <a:pt x="140208" y="411479"/>
                </a:lnTo>
                <a:lnTo>
                  <a:pt x="121920" y="454164"/>
                </a:lnTo>
                <a:lnTo>
                  <a:pt x="106680" y="496823"/>
                </a:lnTo>
                <a:lnTo>
                  <a:pt x="88404" y="542543"/>
                </a:lnTo>
                <a:lnTo>
                  <a:pt x="76200" y="588276"/>
                </a:lnTo>
                <a:lnTo>
                  <a:pt x="60960" y="637031"/>
                </a:lnTo>
                <a:lnTo>
                  <a:pt x="48768" y="685799"/>
                </a:lnTo>
                <a:lnTo>
                  <a:pt x="36575" y="737628"/>
                </a:lnTo>
                <a:lnTo>
                  <a:pt x="27432" y="789431"/>
                </a:lnTo>
                <a:lnTo>
                  <a:pt x="21336" y="841247"/>
                </a:lnTo>
                <a:lnTo>
                  <a:pt x="12204" y="893063"/>
                </a:lnTo>
                <a:lnTo>
                  <a:pt x="9144" y="947940"/>
                </a:lnTo>
                <a:lnTo>
                  <a:pt x="3048" y="1005852"/>
                </a:lnTo>
                <a:lnTo>
                  <a:pt x="3048" y="1060716"/>
                </a:lnTo>
                <a:lnTo>
                  <a:pt x="0" y="1118628"/>
                </a:lnTo>
                <a:lnTo>
                  <a:pt x="3048" y="1176540"/>
                </a:lnTo>
                <a:lnTo>
                  <a:pt x="3048" y="1231391"/>
                </a:lnTo>
                <a:lnTo>
                  <a:pt x="9144" y="1289316"/>
                </a:lnTo>
                <a:lnTo>
                  <a:pt x="12204" y="1344167"/>
                </a:lnTo>
                <a:lnTo>
                  <a:pt x="21336" y="1395983"/>
                </a:lnTo>
                <a:lnTo>
                  <a:pt x="27432" y="1450847"/>
                </a:lnTo>
                <a:lnTo>
                  <a:pt x="39624" y="1502664"/>
                </a:lnTo>
                <a:lnTo>
                  <a:pt x="48768" y="1551431"/>
                </a:lnTo>
                <a:lnTo>
                  <a:pt x="60960" y="1600199"/>
                </a:lnTo>
                <a:lnTo>
                  <a:pt x="76200" y="1648967"/>
                </a:lnTo>
                <a:lnTo>
                  <a:pt x="88404" y="1694687"/>
                </a:lnTo>
                <a:lnTo>
                  <a:pt x="106680" y="1740407"/>
                </a:lnTo>
                <a:lnTo>
                  <a:pt x="121920" y="1786140"/>
                </a:lnTo>
                <a:lnTo>
                  <a:pt x="140208" y="1825752"/>
                </a:lnTo>
                <a:lnTo>
                  <a:pt x="179832" y="1905000"/>
                </a:lnTo>
                <a:lnTo>
                  <a:pt x="201168" y="1944623"/>
                </a:lnTo>
                <a:lnTo>
                  <a:pt x="225551" y="1978152"/>
                </a:lnTo>
                <a:lnTo>
                  <a:pt x="246887" y="2011679"/>
                </a:lnTo>
                <a:lnTo>
                  <a:pt x="274320" y="2042159"/>
                </a:lnTo>
                <a:lnTo>
                  <a:pt x="298716" y="2072652"/>
                </a:lnTo>
                <a:lnTo>
                  <a:pt x="323088" y="2100072"/>
                </a:lnTo>
                <a:lnTo>
                  <a:pt x="377951" y="2145791"/>
                </a:lnTo>
                <a:lnTo>
                  <a:pt x="435876" y="2185428"/>
                </a:lnTo>
                <a:lnTo>
                  <a:pt x="496824" y="2212847"/>
                </a:lnTo>
                <a:lnTo>
                  <a:pt x="557796" y="2231148"/>
                </a:lnTo>
                <a:lnTo>
                  <a:pt x="624852" y="2237231"/>
                </a:lnTo>
                <a:lnTo>
                  <a:pt x="688848" y="2231148"/>
                </a:lnTo>
                <a:lnTo>
                  <a:pt x="749807" y="2212847"/>
                </a:lnTo>
                <a:lnTo>
                  <a:pt x="757431" y="2209800"/>
                </a:lnTo>
                <a:lnTo>
                  <a:pt x="591324" y="2209800"/>
                </a:lnTo>
                <a:lnTo>
                  <a:pt x="563879" y="2203704"/>
                </a:lnTo>
                <a:lnTo>
                  <a:pt x="502920" y="2188476"/>
                </a:lnTo>
                <a:lnTo>
                  <a:pt x="420624" y="2145791"/>
                </a:lnTo>
                <a:lnTo>
                  <a:pt x="365772" y="2103119"/>
                </a:lnTo>
                <a:lnTo>
                  <a:pt x="341375" y="2081783"/>
                </a:lnTo>
                <a:lnTo>
                  <a:pt x="292608" y="2026919"/>
                </a:lnTo>
                <a:lnTo>
                  <a:pt x="268224" y="1996452"/>
                </a:lnTo>
                <a:lnTo>
                  <a:pt x="246887" y="1962911"/>
                </a:lnTo>
                <a:lnTo>
                  <a:pt x="222516" y="1929383"/>
                </a:lnTo>
                <a:lnTo>
                  <a:pt x="204228" y="1892807"/>
                </a:lnTo>
                <a:lnTo>
                  <a:pt x="182880" y="1856231"/>
                </a:lnTo>
                <a:lnTo>
                  <a:pt x="164604" y="1816607"/>
                </a:lnTo>
                <a:lnTo>
                  <a:pt x="146316" y="1773935"/>
                </a:lnTo>
                <a:lnTo>
                  <a:pt x="131063" y="1731264"/>
                </a:lnTo>
                <a:lnTo>
                  <a:pt x="112775" y="1688591"/>
                </a:lnTo>
                <a:lnTo>
                  <a:pt x="100584" y="1642871"/>
                </a:lnTo>
                <a:lnTo>
                  <a:pt x="85344" y="1594116"/>
                </a:lnTo>
                <a:lnTo>
                  <a:pt x="73151" y="1545335"/>
                </a:lnTo>
                <a:lnTo>
                  <a:pt x="64008" y="1496567"/>
                </a:lnTo>
                <a:lnTo>
                  <a:pt x="45720" y="1392935"/>
                </a:lnTo>
                <a:lnTo>
                  <a:pt x="39624" y="1341119"/>
                </a:lnTo>
                <a:lnTo>
                  <a:pt x="33540" y="1286255"/>
                </a:lnTo>
                <a:lnTo>
                  <a:pt x="30480" y="1231391"/>
                </a:lnTo>
                <a:lnTo>
                  <a:pt x="27432" y="1173479"/>
                </a:lnTo>
                <a:lnTo>
                  <a:pt x="27432" y="1060716"/>
                </a:lnTo>
                <a:lnTo>
                  <a:pt x="33540" y="950975"/>
                </a:lnTo>
                <a:lnTo>
                  <a:pt x="39624" y="896111"/>
                </a:lnTo>
                <a:lnTo>
                  <a:pt x="45720" y="844295"/>
                </a:lnTo>
                <a:lnTo>
                  <a:pt x="64008" y="740663"/>
                </a:lnTo>
                <a:lnTo>
                  <a:pt x="73151" y="691895"/>
                </a:lnTo>
                <a:lnTo>
                  <a:pt x="85344" y="643140"/>
                </a:lnTo>
                <a:lnTo>
                  <a:pt x="100584" y="594359"/>
                </a:lnTo>
                <a:lnTo>
                  <a:pt x="112775" y="548652"/>
                </a:lnTo>
                <a:lnTo>
                  <a:pt x="131063" y="505967"/>
                </a:lnTo>
                <a:lnTo>
                  <a:pt x="146316" y="463295"/>
                </a:lnTo>
                <a:lnTo>
                  <a:pt x="164604" y="420623"/>
                </a:lnTo>
                <a:lnTo>
                  <a:pt x="182880" y="380999"/>
                </a:lnTo>
                <a:lnTo>
                  <a:pt x="246887" y="271271"/>
                </a:lnTo>
                <a:lnTo>
                  <a:pt x="292608" y="210311"/>
                </a:lnTo>
                <a:lnTo>
                  <a:pt x="341375" y="155447"/>
                </a:lnTo>
                <a:lnTo>
                  <a:pt x="393204" y="109740"/>
                </a:lnTo>
                <a:lnTo>
                  <a:pt x="448055" y="73164"/>
                </a:lnTo>
                <a:lnTo>
                  <a:pt x="505968" y="48767"/>
                </a:lnTo>
                <a:lnTo>
                  <a:pt x="563879" y="30479"/>
                </a:lnTo>
                <a:lnTo>
                  <a:pt x="594372" y="27431"/>
                </a:lnTo>
                <a:lnTo>
                  <a:pt x="757431" y="27431"/>
                </a:lnTo>
                <a:lnTo>
                  <a:pt x="749807" y="24383"/>
                </a:lnTo>
                <a:lnTo>
                  <a:pt x="719327" y="15252"/>
                </a:lnTo>
                <a:lnTo>
                  <a:pt x="685800" y="6095"/>
                </a:lnTo>
                <a:lnTo>
                  <a:pt x="621804" y="0"/>
                </a:lnTo>
                <a:close/>
              </a:path>
              <a:path w="1247140" h="2237740" extrusionOk="0">
                <a:moveTo>
                  <a:pt x="757431" y="27431"/>
                </a:moveTo>
                <a:lnTo>
                  <a:pt x="655320" y="27431"/>
                </a:lnTo>
                <a:lnTo>
                  <a:pt x="682751" y="30479"/>
                </a:lnTo>
                <a:lnTo>
                  <a:pt x="743724" y="48767"/>
                </a:lnTo>
                <a:lnTo>
                  <a:pt x="798576" y="73164"/>
                </a:lnTo>
                <a:lnTo>
                  <a:pt x="853452" y="109740"/>
                </a:lnTo>
                <a:lnTo>
                  <a:pt x="905255" y="155447"/>
                </a:lnTo>
                <a:lnTo>
                  <a:pt x="954024" y="210311"/>
                </a:lnTo>
                <a:lnTo>
                  <a:pt x="978407" y="240791"/>
                </a:lnTo>
                <a:lnTo>
                  <a:pt x="1021079" y="307847"/>
                </a:lnTo>
                <a:lnTo>
                  <a:pt x="1063752" y="380999"/>
                </a:lnTo>
                <a:lnTo>
                  <a:pt x="1082052" y="420623"/>
                </a:lnTo>
                <a:lnTo>
                  <a:pt x="1100327" y="463295"/>
                </a:lnTo>
                <a:lnTo>
                  <a:pt x="1115568" y="505967"/>
                </a:lnTo>
                <a:lnTo>
                  <a:pt x="1133855" y="548652"/>
                </a:lnTo>
                <a:lnTo>
                  <a:pt x="1146048" y="594359"/>
                </a:lnTo>
                <a:lnTo>
                  <a:pt x="1161300" y="643140"/>
                </a:lnTo>
                <a:lnTo>
                  <a:pt x="1173479" y="691895"/>
                </a:lnTo>
                <a:lnTo>
                  <a:pt x="1182624" y="740663"/>
                </a:lnTo>
                <a:lnTo>
                  <a:pt x="1200924" y="844295"/>
                </a:lnTo>
                <a:lnTo>
                  <a:pt x="1207007" y="896111"/>
                </a:lnTo>
                <a:lnTo>
                  <a:pt x="1213103" y="950975"/>
                </a:lnTo>
                <a:lnTo>
                  <a:pt x="1219200" y="1060716"/>
                </a:lnTo>
                <a:lnTo>
                  <a:pt x="1219200" y="1176540"/>
                </a:lnTo>
                <a:lnTo>
                  <a:pt x="1213103" y="1286255"/>
                </a:lnTo>
                <a:lnTo>
                  <a:pt x="1207007" y="1341119"/>
                </a:lnTo>
                <a:lnTo>
                  <a:pt x="1200924" y="1392935"/>
                </a:lnTo>
                <a:lnTo>
                  <a:pt x="1182624" y="1496567"/>
                </a:lnTo>
                <a:lnTo>
                  <a:pt x="1173479" y="1545335"/>
                </a:lnTo>
                <a:lnTo>
                  <a:pt x="1161300" y="1594116"/>
                </a:lnTo>
                <a:lnTo>
                  <a:pt x="1146048" y="1642871"/>
                </a:lnTo>
                <a:lnTo>
                  <a:pt x="1133855" y="1688591"/>
                </a:lnTo>
                <a:lnTo>
                  <a:pt x="1115568" y="1731264"/>
                </a:lnTo>
                <a:lnTo>
                  <a:pt x="1100327" y="1773935"/>
                </a:lnTo>
                <a:lnTo>
                  <a:pt x="1082052" y="1816607"/>
                </a:lnTo>
                <a:lnTo>
                  <a:pt x="1063752" y="1856231"/>
                </a:lnTo>
                <a:lnTo>
                  <a:pt x="1021079" y="1929383"/>
                </a:lnTo>
                <a:lnTo>
                  <a:pt x="978407" y="1996452"/>
                </a:lnTo>
                <a:lnTo>
                  <a:pt x="954024" y="2026919"/>
                </a:lnTo>
                <a:lnTo>
                  <a:pt x="905255" y="2081783"/>
                </a:lnTo>
                <a:lnTo>
                  <a:pt x="853452" y="2127504"/>
                </a:lnTo>
                <a:lnTo>
                  <a:pt x="798576" y="2164079"/>
                </a:lnTo>
                <a:lnTo>
                  <a:pt x="740676" y="2188476"/>
                </a:lnTo>
                <a:lnTo>
                  <a:pt x="682751" y="2206752"/>
                </a:lnTo>
                <a:lnTo>
                  <a:pt x="652272" y="2209800"/>
                </a:lnTo>
                <a:lnTo>
                  <a:pt x="757431" y="2209800"/>
                </a:lnTo>
                <a:lnTo>
                  <a:pt x="810768" y="2185428"/>
                </a:lnTo>
                <a:lnTo>
                  <a:pt x="896124" y="2124455"/>
                </a:lnTo>
                <a:lnTo>
                  <a:pt x="947927" y="2072652"/>
                </a:lnTo>
                <a:lnTo>
                  <a:pt x="975372" y="2042159"/>
                </a:lnTo>
                <a:lnTo>
                  <a:pt x="999744" y="2011679"/>
                </a:lnTo>
                <a:lnTo>
                  <a:pt x="1021079" y="1978152"/>
                </a:lnTo>
                <a:lnTo>
                  <a:pt x="1045476" y="1941576"/>
                </a:lnTo>
                <a:lnTo>
                  <a:pt x="1066800" y="1905000"/>
                </a:lnTo>
                <a:lnTo>
                  <a:pt x="1106424" y="1825752"/>
                </a:lnTo>
                <a:lnTo>
                  <a:pt x="1124724" y="1783079"/>
                </a:lnTo>
                <a:lnTo>
                  <a:pt x="1139952" y="1740407"/>
                </a:lnTo>
                <a:lnTo>
                  <a:pt x="1158252" y="1694687"/>
                </a:lnTo>
                <a:lnTo>
                  <a:pt x="1170431" y="1648967"/>
                </a:lnTo>
                <a:lnTo>
                  <a:pt x="1185672" y="1600199"/>
                </a:lnTo>
                <a:lnTo>
                  <a:pt x="1197876" y="1551431"/>
                </a:lnTo>
                <a:lnTo>
                  <a:pt x="1207007" y="1499628"/>
                </a:lnTo>
                <a:lnTo>
                  <a:pt x="1219200" y="1447799"/>
                </a:lnTo>
                <a:lnTo>
                  <a:pt x="1225296" y="1395983"/>
                </a:lnTo>
                <a:lnTo>
                  <a:pt x="1234452" y="1341119"/>
                </a:lnTo>
                <a:lnTo>
                  <a:pt x="1237500" y="1286255"/>
                </a:lnTo>
                <a:lnTo>
                  <a:pt x="1243583" y="1231391"/>
                </a:lnTo>
                <a:lnTo>
                  <a:pt x="1243583" y="1176540"/>
                </a:lnTo>
                <a:lnTo>
                  <a:pt x="1246631" y="1118628"/>
                </a:lnTo>
                <a:lnTo>
                  <a:pt x="1243583" y="1060716"/>
                </a:lnTo>
                <a:lnTo>
                  <a:pt x="1243583" y="1005852"/>
                </a:lnTo>
                <a:lnTo>
                  <a:pt x="1237500" y="947940"/>
                </a:lnTo>
                <a:lnTo>
                  <a:pt x="1234452" y="893063"/>
                </a:lnTo>
                <a:lnTo>
                  <a:pt x="1225296" y="841247"/>
                </a:lnTo>
                <a:lnTo>
                  <a:pt x="1219200" y="786383"/>
                </a:lnTo>
                <a:lnTo>
                  <a:pt x="1207007" y="734567"/>
                </a:lnTo>
                <a:lnTo>
                  <a:pt x="1197876" y="685799"/>
                </a:lnTo>
                <a:lnTo>
                  <a:pt x="1185672" y="637031"/>
                </a:lnTo>
                <a:lnTo>
                  <a:pt x="1170431" y="588276"/>
                </a:lnTo>
                <a:lnTo>
                  <a:pt x="1124724" y="451116"/>
                </a:lnTo>
                <a:lnTo>
                  <a:pt x="1106424" y="411479"/>
                </a:lnTo>
                <a:lnTo>
                  <a:pt x="1066800" y="332231"/>
                </a:lnTo>
                <a:lnTo>
                  <a:pt x="1042428" y="292607"/>
                </a:lnTo>
                <a:lnTo>
                  <a:pt x="1021079" y="259079"/>
                </a:lnTo>
                <a:lnTo>
                  <a:pt x="996696" y="225564"/>
                </a:lnTo>
                <a:lnTo>
                  <a:pt x="947927" y="164591"/>
                </a:lnTo>
                <a:lnTo>
                  <a:pt x="896124" y="112775"/>
                </a:lnTo>
                <a:lnTo>
                  <a:pt x="838200" y="70116"/>
                </a:lnTo>
                <a:lnTo>
                  <a:pt x="780300" y="36575"/>
                </a:lnTo>
                <a:lnTo>
                  <a:pt x="757431" y="2743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47"/>
          <p:cNvSpPr/>
          <p:nvPr/>
        </p:nvSpPr>
        <p:spPr>
          <a:xfrm>
            <a:off x="8064995" y="4407408"/>
            <a:ext cx="1247140" cy="2237740"/>
          </a:xfrm>
          <a:custGeom>
            <a:avLst/>
            <a:gdLst/>
            <a:ahLst/>
            <a:cxnLst/>
            <a:rect l="l" t="t" r="r" b="b"/>
            <a:pathLst>
              <a:path w="1247140" h="2237740" extrusionOk="0">
                <a:moveTo>
                  <a:pt x="621804" y="0"/>
                </a:moveTo>
                <a:lnTo>
                  <a:pt x="557783" y="6095"/>
                </a:lnTo>
                <a:lnTo>
                  <a:pt x="496824" y="24383"/>
                </a:lnTo>
                <a:lnTo>
                  <a:pt x="435876" y="51828"/>
                </a:lnTo>
                <a:lnTo>
                  <a:pt x="350520" y="112775"/>
                </a:lnTo>
                <a:lnTo>
                  <a:pt x="298703" y="164591"/>
                </a:lnTo>
                <a:lnTo>
                  <a:pt x="271272" y="195071"/>
                </a:lnTo>
                <a:lnTo>
                  <a:pt x="246900" y="225564"/>
                </a:lnTo>
                <a:lnTo>
                  <a:pt x="225551" y="259079"/>
                </a:lnTo>
                <a:lnTo>
                  <a:pt x="201168" y="295655"/>
                </a:lnTo>
                <a:lnTo>
                  <a:pt x="179831" y="332231"/>
                </a:lnTo>
                <a:lnTo>
                  <a:pt x="140207" y="411479"/>
                </a:lnTo>
                <a:lnTo>
                  <a:pt x="121920" y="454164"/>
                </a:lnTo>
                <a:lnTo>
                  <a:pt x="106679" y="496823"/>
                </a:lnTo>
                <a:lnTo>
                  <a:pt x="88404" y="542543"/>
                </a:lnTo>
                <a:lnTo>
                  <a:pt x="76200" y="588276"/>
                </a:lnTo>
                <a:lnTo>
                  <a:pt x="60972" y="637031"/>
                </a:lnTo>
                <a:lnTo>
                  <a:pt x="48768" y="685799"/>
                </a:lnTo>
                <a:lnTo>
                  <a:pt x="36575" y="737628"/>
                </a:lnTo>
                <a:lnTo>
                  <a:pt x="27431" y="789431"/>
                </a:lnTo>
                <a:lnTo>
                  <a:pt x="21348" y="841247"/>
                </a:lnTo>
                <a:lnTo>
                  <a:pt x="12204" y="893063"/>
                </a:lnTo>
                <a:lnTo>
                  <a:pt x="9144" y="947940"/>
                </a:lnTo>
                <a:lnTo>
                  <a:pt x="3048" y="1005852"/>
                </a:lnTo>
                <a:lnTo>
                  <a:pt x="3048" y="1060716"/>
                </a:lnTo>
                <a:lnTo>
                  <a:pt x="0" y="1118628"/>
                </a:lnTo>
                <a:lnTo>
                  <a:pt x="3048" y="1176540"/>
                </a:lnTo>
                <a:lnTo>
                  <a:pt x="3048" y="1231391"/>
                </a:lnTo>
                <a:lnTo>
                  <a:pt x="9144" y="1289316"/>
                </a:lnTo>
                <a:lnTo>
                  <a:pt x="12204" y="1344167"/>
                </a:lnTo>
                <a:lnTo>
                  <a:pt x="21348" y="1395983"/>
                </a:lnTo>
                <a:lnTo>
                  <a:pt x="27431" y="1450847"/>
                </a:lnTo>
                <a:lnTo>
                  <a:pt x="39624" y="1502664"/>
                </a:lnTo>
                <a:lnTo>
                  <a:pt x="48768" y="1551431"/>
                </a:lnTo>
                <a:lnTo>
                  <a:pt x="60972" y="1600199"/>
                </a:lnTo>
                <a:lnTo>
                  <a:pt x="76200" y="1648967"/>
                </a:lnTo>
                <a:lnTo>
                  <a:pt x="88404" y="1694687"/>
                </a:lnTo>
                <a:lnTo>
                  <a:pt x="106679" y="1740407"/>
                </a:lnTo>
                <a:lnTo>
                  <a:pt x="121920" y="1786140"/>
                </a:lnTo>
                <a:lnTo>
                  <a:pt x="140207" y="1825752"/>
                </a:lnTo>
                <a:lnTo>
                  <a:pt x="179831" y="1905000"/>
                </a:lnTo>
                <a:lnTo>
                  <a:pt x="201168" y="1944623"/>
                </a:lnTo>
                <a:lnTo>
                  <a:pt x="225551" y="1978152"/>
                </a:lnTo>
                <a:lnTo>
                  <a:pt x="246900" y="2011679"/>
                </a:lnTo>
                <a:lnTo>
                  <a:pt x="274320" y="2042159"/>
                </a:lnTo>
                <a:lnTo>
                  <a:pt x="298703" y="2072652"/>
                </a:lnTo>
                <a:lnTo>
                  <a:pt x="323100" y="2100072"/>
                </a:lnTo>
                <a:lnTo>
                  <a:pt x="377951" y="2145791"/>
                </a:lnTo>
                <a:lnTo>
                  <a:pt x="435876" y="2185428"/>
                </a:lnTo>
                <a:lnTo>
                  <a:pt x="496824" y="2212847"/>
                </a:lnTo>
                <a:lnTo>
                  <a:pt x="557783" y="2231148"/>
                </a:lnTo>
                <a:lnTo>
                  <a:pt x="624852" y="2237231"/>
                </a:lnTo>
                <a:lnTo>
                  <a:pt x="688848" y="2231148"/>
                </a:lnTo>
                <a:lnTo>
                  <a:pt x="749807" y="2212847"/>
                </a:lnTo>
                <a:lnTo>
                  <a:pt x="757431" y="2209800"/>
                </a:lnTo>
                <a:lnTo>
                  <a:pt x="591324" y="2209800"/>
                </a:lnTo>
                <a:lnTo>
                  <a:pt x="563879" y="2203704"/>
                </a:lnTo>
                <a:lnTo>
                  <a:pt x="502920" y="2188476"/>
                </a:lnTo>
                <a:lnTo>
                  <a:pt x="420624" y="2145791"/>
                </a:lnTo>
                <a:lnTo>
                  <a:pt x="365772" y="2103119"/>
                </a:lnTo>
                <a:lnTo>
                  <a:pt x="341375" y="2081783"/>
                </a:lnTo>
                <a:lnTo>
                  <a:pt x="292607" y="2026919"/>
                </a:lnTo>
                <a:lnTo>
                  <a:pt x="268224" y="1996452"/>
                </a:lnTo>
                <a:lnTo>
                  <a:pt x="246900" y="1962911"/>
                </a:lnTo>
                <a:lnTo>
                  <a:pt x="222503" y="1929383"/>
                </a:lnTo>
                <a:lnTo>
                  <a:pt x="204228" y="1892807"/>
                </a:lnTo>
                <a:lnTo>
                  <a:pt x="182879" y="1856231"/>
                </a:lnTo>
                <a:lnTo>
                  <a:pt x="164604" y="1816607"/>
                </a:lnTo>
                <a:lnTo>
                  <a:pt x="146303" y="1773935"/>
                </a:lnTo>
                <a:lnTo>
                  <a:pt x="131076" y="1731264"/>
                </a:lnTo>
                <a:lnTo>
                  <a:pt x="112775" y="1688591"/>
                </a:lnTo>
                <a:lnTo>
                  <a:pt x="100583" y="1642871"/>
                </a:lnTo>
                <a:lnTo>
                  <a:pt x="85344" y="1594116"/>
                </a:lnTo>
                <a:lnTo>
                  <a:pt x="73151" y="1545335"/>
                </a:lnTo>
                <a:lnTo>
                  <a:pt x="64007" y="1496567"/>
                </a:lnTo>
                <a:lnTo>
                  <a:pt x="45720" y="1392935"/>
                </a:lnTo>
                <a:lnTo>
                  <a:pt x="39624" y="1341119"/>
                </a:lnTo>
                <a:lnTo>
                  <a:pt x="33527" y="1286255"/>
                </a:lnTo>
                <a:lnTo>
                  <a:pt x="30479" y="1231391"/>
                </a:lnTo>
                <a:lnTo>
                  <a:pt x="27431" y="1173479"/>
                </a:lnTo>
                <a:lnTo>
                  <a:pt x="27431" y="1060716"/>
                </a:lnTo>
                <a:lnTo>
                  <a:pt x="33527" y="950975"/>
                </a:lnTo>
                <a:lnTo>
                  <a:pt x="39624" y="896111"/>
                </a:lnTo>
                <a:lnTo>
                  <a:pt x="45720" y="844295"/>
                </a:lnTo>
                <a:lnTo>
                  <a:pt x="64007" y="740663"/>
                </a:lnTo>
                <a:lnTo>
                  <a:pt x="73151" y="691895"/>
                </a:lnTo>
                <a:lnTo>
                  <a:pt x="85344" y="643140"/>
                </a:lnTo>
                <a:lnTo>
                  <a:pt x="100583" y="594359"/>
                </a:lnTo>
                <a:lnTo>
                  <a:pt x="112775" y="548652"/>
                </a:lnTo>
                <a:lnTo>
                  <a:pt x="131076" y="505967"/>
                </a:lnTo>
                <a:lnTo>
                  <a:pt x="146303" y="463295"/>
                </a:lnTo>
                <a:lnTo>
                  <a:pt x="164604" y="420623"/>
                </a:lnTo>
                <a:lnTo>
                  <a:pt x="182879" y="380999"/>
                </a:lnTo>
                <a:lnTo>
                  <a:pt x="246900" y="271271"/>
                </a:lnTo>
                <a:lnTo>
                  <a:pt x="292607" y="210311"/>
                </a:lnTo>
                <a:lnTo>
                  <a:pt x="341375" y="155447"/>
                </a:lnTo>
                <a:lnTo>
                  <a:pt x="393204" y="109740"/>
                </a:lnTo>
                <a:lnTo>
                  <a:pt x="448055" y="73164"/>
                </a:lnTo>
                <a:lnTo>
                  <a:pt x="505968" y="48767"/>
                </a:lnTo>
                <a:lnTo>
                  <a:pt x="563879" y="30479"/>
                </a:lnTo>
                <a:lnTo>
                  <a:pt x="594360" y="27431"/>
                </a:lnTo>
                <a:lnTo>
                  <a:pt x="757431" y="27431"/>
                </a:lnTo>
                <a:lnTo>
                  <a:pt x="749807" y="24383"/>
                </a:lnTo>
                <a:lnTo>
                  <a:pt x="719327" y="15252"/>
                </a:lnTo>
                <a:lnTo>
                  <a:pt x="685800" y="6095"/>
                </a:lnTo>
                <a:lnTo>
                  <a:pt x="621804" y="0"/>
                </a:lnTo>
                <a:close/>
              </a:path>
              <a:path w="1247140" h="2237740" extrusionOk="0">
                <a:moveTo>
                  <a:pt x="757431" y="27431"/>
                </a:moveTo>
                <a:lnTo>
                  <a:pt x="655320" y="27431"/>
                </a:lnTo>
                <a:lnTo>
                  <a:pt x="682751" y="30479"/>
                </a:lnTo>
                <a:lnTo>
                  <a:pt x="743724" y="48767"/>
                </a:lnTo>
                <a:lnTo>
                  <a:pt x="798576" y="73164"/>
                </a:lnTo>
                <a:lnTo>
                  <a:pt x="853452" y="109740"/>
                </a:lnTo>
                <a:lnTo>
                  <a:pt x="905255" y="155447"/>
                </a:lnTo>
                <a:lnTo>
                  <a:pt x="954024" y="210311"/>
                </a:lnTo>
                <a:lnTo>
                  <a:pt x="978407" y="240791"/>
                </a:lnTo>
                <a:lnTo>
                  <a:pt x="1021079" y="307847"/>
                </a:lnTo>
                <a:lnTo>
                  <a:pt x="1063752" y="380999"/>
                </a:lnTo>
                <a:lnTo>
                  <a:pt x="1082052" y="420623"/>
                </a:lnTo>
                <a:lnTo>
                  <a:pt x="1100327" y="463295"/>
                </a:lnTo>
                <a:lnTo>
                  <a:pt x="1115568" y="505967"/>
                </a:lnTo>
                <a:lnTo>
                  <a:pt x="1133855" y="548652"/>
                </a:lnTo>
                <a:lnTo>
                  <a:pt x="1146048" y="594359"/>
                </a:lnTo>
                <a:lnTo>
                  <a:pt x="1161300" y="643140"/>
                </a:lnTo>
                <a:lnTo>
                  <a:pt x="1173479" y="691895"/>
                </a:lnTo>
                <a:lnTo>
                  <a:pt x="1182624" y="740663"/>
                </a:lnTo>
                <a:lnTo>
                  <a:pt x="1200924" y="844295"/>
                </a:lnTo>
                <a:lnTo>
                  <a:pt x="1207007" y="896111"/>
                </a:lnTo>
                <a:lnTo>
                  <a:pt x="1213103" y="950975"/>
                </a:lnTo>
                <a:lnTo>
                  <a:pt x="1219200" y="1060716"/>
                </a:lnTo>
                <a:lnTo>
                  <a:pt x="1219200" y="1176540"/>
                </a:lnTo>
                <a:lnTo>
                  <a:pt x="1213103" y="1286255"/>
                </a:lnTo>
                <a:lnTo>
                  <a:pt x="1207007" y="1341119"/>
                </a:lnTo>
                <a:lnTo>
                  <a:pt x="1200924" y="1392935"/>
                </a:lnTo>
                <a:lnTo>
                  <a:pt x="1182624" y="1496567"/>
                </a:lnTo>
                <a:lnTo>
                  <a:pt x="1173479" y="1545335"/>
                </a:lnTo>
                <a:lnTo>
                  <a:pt x="1161300" y="1594116"/>
                </a:lnTo>
                <a:lnTo>
                  <a:pt x="1146048" y="1642871"/>
                </a:lnTo>
                <a:lnTo>
                  <a:pt x="1133855" y="1688591"/>
                </a:lnTo>
                <a:lnTo>
                  <a:pt x="1115568" y="1731264"/>
                </a:lnTo>
                <a:lnTo>
                  <a:pt x="1100327" y="1773935"/>
                </a:lnTo>
                <a:lnTo>
                  <a:pt x="1082052" y="1816607"/>
                </a:lnTo>
                <a:lnTo>
                  <a:pt x="1063752" y="1856231"/>
                </a:lnTo>
                <a:lnTo>
                  <a:pt x="1021079" y="1929383"/>
                </a:lnTo>
                <a:lnTo>
                  <a:pt x="978407" y="1996452"/>
                </a:lnTo>
                <a:lnTo>
                  <a:pt x="954024" y="2026919"/>
                </a:lnTo>
                <a:lnTo>
                  <a:pt x="905255" y="2081783"/>
                </a:lnTo>
                <a:lnTo>
                  <a:pt x="853452" y="2127504"/>
                </a:lnTo>
                <a:lnTo>
                  <a:pt x="798576" y="2164079"/>
                </a:lnTo>
                <a:lnTo>
                  <a:pt x="740676" y="2188476"/>
                </a:lnTo>
                <a:lnTo>
                  <a:pt x="682751" y="2206752"/>
                </a:lnTo>
                <a:lnTo>
                  <a:pt x="652272" y="2209800"/>
                </a:lnTo>
                <a:lnTo>
                  <a:pt x="757431" y="2209800"/>
                </a:lnTo>
                <a:lnTo>
                  <a:pt x="810768" y="2185428"/>
                </a:lnTo>
                <a:lnTo>
                  <a:pt x="896124" y="2124455"/>
                </a:lnTo>
                <a:lnTo>
                  <a:pt x="947927" y="2072652"/>
                </a:lnTo>
                <a:lnTo>
                  <a:pt x="975360" y="2042159"/>
                </a:lnTo>
                <a:lnTo>
                  <a:pt x="999744" y="2011679"/>
                </a:lnTo>
                <a:lnTo>
                  <a:pt x="1021079" y="1978152"/>
                </a:lnTo>
                <a:lnTo>
                  <a:pt x="1045476" y="1941576"/>
                </a:lnTo>
                <a:lnTo>
                  <a:pt x="1066800" y="1905000"/>
                </a:lnTo>
                <a:lnTo>
                  <a:pt x="1106424" y="1825752"/>
                </a:lnTo>
                <a:lnTo>
                  <a:pt x="1124724" y="1783079"/>
                </a:lnTo>
                <a:lnTo>
                  <a:pt x="1139952" y="1740407"/>
                </a:lnTo>
                <a:lnTo>
                  <a:pt x="1158252" y="1694687"/>
                </a:lnTo>
                <a:lnTo>
                  <a:pt x="1170431" y="1648967"/>
                </a:lnTo>
                <a:lnTo>
                  <a:pt x="1185672" y="1600199"/>
                </a:lnTo>
                <a:lnTo>
                  <a:pt x="1197876" y="1551431"/>
                </a:lnTo>
                <a:lnTo>
                  <a:pt x="1207007" y="1499628"/>
                </a:lnTo>
                <a:lnTo>
                  <a:pt x="1219200" y="1447799"/>
                </a:lnTo>
                <a:lnTo>
                  <a:pt x="1225296" y="1395983"/>
                </a:lnTo>
                <a:lnTo>
                  <a:pt x="1234452" y="1341119"/>
                </a:lnTo>
                <a:lnTo>
                  <a:pt x="1237500" y="1286255"/>
                </a:lnTo>
                <a:lnTo>
                  <a:pt x="1243583" y="1231391"/>
                </a:lnTo>
                <a:lnTo>
                  <a:pt x="1243583" y="1176540"/>
                </a:lnTo>
                <a:lnTo>
                  <a:pt x="1246631" y="1118628"/>
                </a:lnTo>
                <a:lnTo>
                  <a:pt x="1243583" y="1060716"/>
                </a:lnTo>
                <a:lnTo>
                  <a:pt x="1243583" y="1005852"/>
                </a:lnTo>
                <a:lnTo>
                  <a:pt x="1237500" y="947940"/>
                </a:lnTo>
                <a:lnTo>
                  <a:pt x="1234452" y="893063"/>
                </a:lnTo>
                <a:lnTo>
                  <a:pt x="1225296" y="841247"/>
                </a:lnTo>
                <a:lnTo>
                  <a:pt x="1219200" y="786383"/>
                </a:lnTo>
                <a:lnTo>
                  <a:pt x="1207007" y="734567"/>
                </a:lnTo>
                <a:lnTo>
                  <a:pt x="1197876" y="685799"/>
                </a:lnTo>
                <a:lnTo>
                  <a:pt x="1185672" y="637031"/>
                </a:lnTo>
                <a:lnTo>
                  <a:pt x="1170431" y="588276"/>
                </a:lnTo>
                <a:lnTo>
                  <a:pt x="1124724" y="451116"/>
                </a:lnTo>
                <a:lnTo>
                  <a:pt x="1106424" y="411479"/>
                </a:lnTo>
                <a:lnTo>
                  <a:pt x="1066800" y="332231"/>
                </a:lnTo>
                <a:lnTo>
                  <a:pt x="1042428" y="292607"/>
                </a:lnTo>
                <a:lnTo>
                  <a:pt x="1021079" y="259079"/>
                </a:lnTo>
                <a:lnTo>
                  <a:pt x="996696" y="225564"/>
                </a:lnTo>
                <a:lnTo>
                  <a:pt x="947927" y="164591"/>
                </a:lnTo>
                <a:lnTo>
                  <a:pt x="896124" y="112775"/>
                </a:lnTo>
                <a:lnTo>
                  <a:pt x="838200" y="70116"/>
                </a:lnTo>
                <a:lnTo>
                  <a:pt x="780300" y="36575"/>
                </a:lnTo>
                <a:lnTo>
                  <a:pt x="757431" y="2743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p47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9" name="Google Shape;1709;p48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1710" name="Google Shape;1710;p48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48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48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48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48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48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48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48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48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48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48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48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48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48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48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48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48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48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48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8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8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8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8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8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8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8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8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8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8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48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48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48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48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8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48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48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48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48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48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48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48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48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48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48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48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48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48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48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48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8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48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48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48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48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48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48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48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48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48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48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48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48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48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48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48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48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48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48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48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8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8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48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48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8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8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48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48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48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48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48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8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8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8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48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48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48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48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8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8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8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8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8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8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8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8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48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48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8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8" name="Google Shape;1818;p48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9" name="Google Shape;1819;p48"/>
          <p:cNvSpPr txBox="1"/>
          <p:nvPr/>
        </p:nvSpPr>
        <p:spPr>
          <a:xfrm>
            <a:off x="726427" y="1419897"/>
            <a:ext cx="8458200" cy="1990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50800" marR="17780" lvl="0" indent="0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complete bipartite graph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m,n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 the graph that has its vertex set partitioned into  two subsets of m and n vertices, respectively. Two  vertices are connected if and only if they are in  different subsets.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20" name="Google Shape;1820;p48"/>
          <p:cNvSpPr txBox="1"/>
          <p:nvPr/>
        </p:nvSpPr>
        <p:spPr>
          <a:xfrm>
            <a:off x="2567927" y="5434050"/>
            <a:ext cx="65278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0" i="0" u="none" strike="noStrike" cap="none" baseline="30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185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3,2</a:t>
            </a:r>
            <a:endParaRPr sz="185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821" name="Google Shape;1821;p48"/>
          <p:cNvGrpSpPr/>
          <p:nvPr/>
        </p:nvGrpSpPr>
        <p:grpSpPr>
          <a:xfrm>
            <a:off x="1825739" y="3828288"/>
            <a:ext cx="6714756" cy="1283208"/>
            <a:chOff x="1825739" y="3828288"/>
            <a:chExt cx="6714756" cy="1283208"/>
          </a:xfrm>
        </p:grpSpPr>
        <p:pic>
          <p:nvPicPr>
            <p:cNvPr id="1822" name="Google Shape;1822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82939" y="4895088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3" name="Google Shape;1823;p4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28403" y="4873752"/>
              <a:ext cx="161556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4" name="Google Shape;1824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25739" y="3828288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5" name="Google Shape;1825;p4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806939" y="3828288"/>
              <a:ext cx="161543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6" name="Google Shape;1826;p4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816339" y="3828288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7" name="Google Shape;1827;p48"/>
            <p:cNvSpPr/>
            <p:nvPr/>
          </p:nvSpPr>
          <p:spPr>
            <a:xfrm>
              <a:off x="1895856" y="3953255"/>
              <a:ext cx="2002789" cy="981710"/>
            </a:xfrm>
            <a:custGeom>
              <a:avLst/>
              <a:gdLst/>
              <a:ahLst/>
              <a:cxnLst/>
              <a:rect l="l" t="t" r="r" b="b"/>
              <a:pathLst>
                <a:path w="2002789" h="981710" extrusionOk="0">
                  <a:moveTo>
                    <a:pt x="426707" y="963180"/>
                  </a:moveTo>
                  <a:lnTo>
                    <a:pt x="21336" y="27432"/>
                  </a:lnTo>
                  <a:lnTo>
                    <a:pt x="0" y="36576"/>
                  </a:lnTo>
                  <a:lnTo>
                    <a:pt x="402323" y="975360"/>
                  </a:lnTo>
                  <a:lnTo>
                    <a:pt x="426707" y="963180"/>
                  </a:lnTo>
                  <a:close/>
                </a:path>
                <a:path w="2002789" h="981710" extrusionOk="0">
                  <a:moveTo>
                    <a:pt x="1944611" y="21336"/>
                  </a:moveTo>
                  <a:lnTo>
                    <a:pt x="1929371" y="0"/>
                  </a:lnTo>
                  <a:lnTo>
                    <a:pt x="1283106" y="438734"/>
                  </a:lnTo>
                  <a:lnTo>
                    <a:pt x="1066800" y="6096"/>
                  </a:lnTo>
                  <a:lnTo>
                    <a:pt x="1042403" y="15240"/>
                  </a:lnTo>
                  <a:lnTo>
                    <a:pt x="1261491" y="453415"/>
                  </a:lnTo>
                  <a:lnTo>
                    <a:pt x="1006132" y="626770"/>
                  </a:lnTo>
                  <a:lnTo>
                    <a:pt x="737362" y="446227"/>
                  </a:lnTo>
                  <a:lnTo>
                    <a:pt x="957059" y="15240"/>
                  </a:lnTo>
                  <a:lnTo>
                    <a:pt x="935723" y="6096"/>
                  </a:lnTo>
                  <a:lnTo>
                    <a:pt x="717473" y="432854"/>
                  </a:lnTo>
                  <a:lnTo>
                    <a:pt x="73139" y="0"/>
                  </a:lnTo>
                  <a:lnTo>
                    <a:pt x="57912" y="21336"/>
                  </a:lnTo>
                  <a:lnTo>
                    <a:pt x="705459" y="456361"/>
                  </a:lnTo>
                  <a:lnTo>
                    <a:pt x="457200" y="941832"/>
                  </a:lnTo>
                  <a:lnTo>
                    <a:pt x="478523" y="954024"/>
                  </a:lnTo>
                  <a:lnTo>
                    <a:pt x="725385" y="469734"/>
                  </a:lnTo>
                  <a:lnTo>
                    <a:pt x="982764" y="642645"/>
                  </a:lnTo>
                  <a:lnTo>
                    <a:pt x="515112" y="960120"/>
                  </a:lnTo>
                  <a:lnTo>
                    <a:pt x="530339" y="981468"/>
                  </a:lnTo>
                  <a:lnTo>
                    <a:pt x="1006221" y="658406"/>
                  </a:lnTo>
                  <a:lnTo>
                    <a:pt x="1450835" y="957072"/>
                  </a:lnTo>
                  <a:lnTo>
                    <a:pt x="1466075" y="935736"/>
                  </a:lnTo>
                  <a:lnTo>
                    <a:pt x="1029601" y="642531"/>
                  </a:lnTo>
                  <a:lnTo>
                    <a:pt x="1273314" y="477075"/>
                  </a:lnTo>
                  <a:lnTo>
                    <a:pt x="1499616" y="929640"/>
                  </a:lnTo>
                  <a:lnTo>
                    <a:pt x="1523987" y="920496"/>
                  </a:lnTo>
                  <a:lnTo>
                    <a:pt x="1294930" y="462394"/>
                  </a:lnTo>
                  <a:lnTo>
                    <a:pt x="1944611" y="21336"/>
                  </a:lnTo>
                  <a:close/>
                </a:path>
                <a:path w="2002789" h="981710" extrusionOk="0">
                  <a:moveTo>
                    <a:pt x="2002523" y="39624"/>
                  </a:moveTo>
                  <a:lnTo>
                    <a:pt x="1981187" y="27432"/>
                  </a:lnTo>
                  <a:lnTo>
                    <a:pt x="1554480" y="941832"/>
                  </a:lnTo>
                  <a:lnTo>
                    <a:pt x="1578851" y="954024"/>
                  </a:lnTo>
                  <a:lnTo>
                    <a:pt x="2002523" y="39624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28" name="Google Shape;1828;p4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407139" y="3883152"/>
              <a:ext cx="2599956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9" name="Google Shape;1829;p4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378939" y="4949952"/>
              <a:ext cx="161556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0" name="Google Shape;1830;p48"/>
            <p:cNvSpPr/>
            <p:nvPr/>
          </p:nvSpPr>
          <p:spPr>
            <a:xfrm>
              <a:off x="5559539" y="3953255"/>
              <a:ext cx="2910840" cy="1088390"/>
            </a:xfrm>
            <a:custGeom>
              <a:avLst/>
              <a:gdLst/>
              <a:ahLst/>
              <a:cxnLst/>
              <a:rect l="l" t="t" r="r" b="b"/>
              <a:pathLst>
                <a:path w="2910840" h="1088389" extrusionOk="0">
                  <a:moveTo>
                    <a:pt x="2852928" y="1011936"/>
                  </a:moveTo>
                  <a:lnTo>
                    <a:pt x="1758899" y="271589"/>
                  </a:lnTo>
                  <a:lnTo>
                    <a:pt x="2295156" y="21336"/>
                  </a:lnTo>
                  <a:lnTo>
                    <a:pt x="2286000" y="0"/>
                  </a:lnTo>
                  <a:lnTo>
                    <a:pt x="1736496" y="256438"/>
                  </a:lnTo>
                  <a:lnTo>
                    <a:pt x="1438656" y="54864"/>
                  </a:lnTo>
                  <a:lnTo>
                    <a:pt x="1423428" y="76200"/>
                  </a:lnTo>
                  <a:lnTo>
                    <a:pt x="1708823" y="269354"/>
                  </a:lnTo>
                  <a:lnTo>
                    <a:pt x="1391081" y="417626"/>
                  </a:lnTo>
                  <a:lnTo>
                    <a:pt x="466344" y="0"/>
                  </a:lnTo>
                  <a:lnTo>
                    <a:pt x="457200" y="21336"/>
                  </a:lnTo>
                  <a:lnTo>
                    <a:pt x="1363345" y="430568"/>
                  </a:lnTo>
                  <a:lnTo>
                    <a:pt x="0" y="1066800"/>
                  </a:lnTo>
                  <a:lnTo>
                    <a:pt x="9144" y="1088136"/>
                  </a:lnTo>
                  <a:lnTo>
                    <a:pt x="1391234" y="443166"/>
                  </a:lnTo>
                  <a:lnTo>
                    <a:pt x="2819400" y="1088136"/>
                  </a:lnTo>
                  <a:lnTo>
                    <a:pt x="2828556" y="1066800"/>
                  </a:lnTo>
                  <a:lnTo>
                    <a:pt x="1418971" y="430225"/>
                  </a:lnTo>
                  <a:lnTo>
                    <a:pt x="1731225" y="284505"/>
                  </a:lnTo>
                  <a:lnTo>
                    <a:pt x="2837688" y="1033272"/>
                  </a:lnTo>
                  <a:lnTo>
                    <a:pt x="2852928" y="1011936"/>
                  </a:lnTo>
                  <a:close/>
                </a:path>
                <a:path w="2910840" h="1088389" extrusionOk="0">
                  <a:moveTo>
                    <a:pt x="2910840" y="996696"/>
                  </a:moveTo>
                  <a:lnTo>
                    <a:pt x="2432304" y="57912"/>
                  </a:lnTo>
                  <a:lnTo>
                    <a:pt x="2407932" y="70116"/>
                  </a:lnTo>
                  <a:lnTo>
                    <a:pt x="2889504" y="1005840"/>
                  </a:lnTo>
                  <a:lnTo>
                    <a:pt x="2910840" y="996696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1" name="Google Shape;1831;p48"/>
          <p:cNvSpPr txBox="1"/>
          <p:nvPr/>
        </p:nvSpPr>
        <p:spPr>
          <a:xfrm>
            <a:off x="6606540" y="5488952"/>
            <a:ext cx="65278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0" i="0" u="none" strike="noStrike" cap="none" baseline="30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185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3,4</a:t>
            </a:r>
            <a:endParaRPr sz="185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32" name="Google Shape;1832;p48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7" name="Google Shape;1837;p49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1838" name="Google Shape;1838;p49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49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49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49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49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49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49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49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49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49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49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49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49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49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49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49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49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49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49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49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49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49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49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49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49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49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49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49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49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49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49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49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49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49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49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49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49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49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49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49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49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49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49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49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49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49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49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49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49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49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49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49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49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49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49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49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49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49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49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49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49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49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49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49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49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49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49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49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49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49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49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49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49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49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49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49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49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49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49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49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49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49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49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9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9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49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49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49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49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49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49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49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49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49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49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49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49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49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49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49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6" name="Google Shape;1946;p49"/>
          <p:cNvSpPr txBox="1">
            <a:spLocks noGrp="1"/>
          </p:cNvSpPr>
          <p:nvPr>
            <p:ph type="title"/>
          </p:nvPr>
        </p:nvSpPr>
        <p:spPr>
          <a:xfrm>
            <a:off x="2672588" y="642645"/>
            <a:ext cx="463359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Operations on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47" name="Google Shape;1947;p49"/>
          <p:cNvSpPr txBox="1"/>
          <p:nvPr/>
        </p:nvSpPr>
        <p:spPr>
          <a:xfrm>
            <a:off x="764501" y="1462570"/>
            <a:ext cx="8162925" cy="292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12700" marR="198120" lvl="0" indent="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subgraph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a graph G = (V, E) is a  graph H = (W, F) where W</a:t>
            </a:r>
            <a:r>
              <a:rPr lang="en-US" sz="2800" b="0" i="0" u="none" strike="noStrike" cap="none">
                <a:solidFill>
                  <a:srgbClr val="FFFF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⊆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 and F</a:t>
            </a:r>
            <a:r>
              <a:rPr lang="en-US" sz="2800" b="0" i="0" u="none" strike="noStrike" cap="none">
                <a:solidFill>
                  <a:srgbClr val="FFFF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⊆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33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Note: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course, H is a valid graph, so we cannot  remove any endpoints of remaining edges when  creating H.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Example: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48" name="Google Shape;1948;p49"/>
          <p:cNvGrpSpPr/>
          <p:nvPr/>
        </p:nvGrpSpPr>
        <p:grpSpPr>
          <a:xfrm>
            <a:off x="3273539" y="3883152"/>
            <a:ext cx="4581156" cy="1609344"/>
            <a:chOff x="3273539" y="3883152"/>
            <a:chExt cx="4581156" cy="1609344"/>
          </a:xfrm>
        </p:grpSpPr>
        <p:pic>
          <p:nvPicPr>
            <p:cNvPr id="1949" name="Google Shape;1949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3539" y="3883152"/>
              <a:ext cx="1685543" cy="1609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0" name="Google Shape;1950;p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69139" y="4492752"/>
              <a:ext cx="1685556" cy="9997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51" name="Google Shape;1951;p49"/>
          <p:cNvSpPr txBox="1"/>
          <p:nvPr/>
        </p:nvSpPr>
        <p:spPr>
          <a:xfrm>
            <a:off x="3863327" y="5653557"/>
            <a:ext cx="43815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52" name="Google Shape;1952;p49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72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3" name="Google Shape;1953;p49"/>
          <p:cNvSpPr txBox="1"/>
          <p:nvPr/>
        </p:nvSpPr>
        <p:spPr>
          <a:xfrm>
            <a:off x="5844527" y="5653557"/>
            <a:ext cx="252603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subgraph of 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8" name="Google Shape;1958;p50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1959" name="Google Shape;1959;p50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60" name="Google Shape;1960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1" name="Google Shape;1961;p5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2" name="Google Shape;1962;p5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3" name="Google Shape;1963;p50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64" name="Google Shape;1964;p5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5" name="Google Shape;1965;p5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6" name="Google Shape;1966;p5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7" name="Google Shape;1967;p5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8" name="Google Shape;1968;p5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9" name="Google Shape;1969;p5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150338" y="5937516"/>
              <a:ext cx="1228344" cy="1118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0" name="Google Shape;1970;p50"/>
          <p:cNvSpPr txBox="1">
            <a:spLocks noGrp="1"/>
          </p:cNvSpPr>
          <p:nvPr>
            <p:ph type="title"/>
          </p:nvPr>
        </p:nvSpPr>
        <p:spPr>
          <a:xfrm>
            <a:off x="3586975" y="944375"/>
            <a:ext cx="38013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Euler Circuit</a:t>
            </a:r>
            <a:endParaRPr sz="44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971" name="Google Shape;1971;p50"/>
          <p:cNvSpPr txBox="1"/>
          <p:nvPr/>
        </p:nvSpPr>
        <p:spPr>
          <a:xfrm>
            <a:off x="996149" y="1962391"/>
            <a:ext cx="8030700" cy="42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3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200"/>
              <a:buFont typeface="Noto Sans Symbols"/>
              <a:buChar char="■"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 </a:t>
            </a:r>
            <a:r>
              <a:rPr lang="en-US" sz="3200" b="0" i="0" u="none" strike="noStrike" cap="none" dirty="0">
                <a:solidFill>
                  <a:srgbClr val="FFFF99"/>
                </a:solidFill>
                <a:latin typeface="Lucida Sans"/>
                <a:ea typeface="Lucida Sans"/>
                <a:cs typeface="Lucida Sans"/>
                <a:sym typeface="Lucida Sans"/>
              </a:rPr>
              <a:t>Euler Circuit 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in a graph G is a simple circuit  that includes all edges and vertices of G.</a:t>
            </a:r>
            <a:endParaRPr sz="32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0" lvl="0" indent="-344805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CC00"/>
              </a:buClr>
              <a:buSzPts val="2200"/>
              <a:buFont typeface="Noto Sans Symbols"/>
              <a:buChar char="■"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 </a:t>
            </a:r>
            <a:r>
              <a:rPr lang="en-US" sz="3200" b="0" i="0" u="none" strike="noStrike" cap="none" dirty="0">
                <a:solidFill>
                  <a:srgbClr val="FFFF99"/>
                </a:solidFill>
                <a:latin typeface="Lucida Sans"/>
                <a:ea typeface="Lucida Sans"/>
                <a:cs typeface="Lucida Sans"/>
                <a:sym typeface="Lucida Sans"/>
              </a:rPr>
              <a:t>Euler Path 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in a graph G is a simple path 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that includes all edges and vertices of G.</a:t>
            </a:r>
            <a:endParaRPr sz="32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endParaRPr sz="285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45720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0" lvl="0" indent="-15367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Lucida Sans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1972" name="Google Shape;1972;p50"/>
          <p:cNvGrpSpPr/>
          <p:nvPr/>
        </p:nvGrpSpPr>
        <p:grpSpPr>
          <a:xfrm>
            <a:off x="6846313" y="4463498"/>
            <a:ext cx="1762125" cy="923925"/>
            <a:chOff x="7388338" y="4212348"/>
            <a:chExt cx="1762125" cy="923925"/>
          </a:xfrm>
        </p:grpSpPr>
        <p:sp>
          <p:nvSpPr>
            <p:cNvPr id="1973" name="Google Shape;1973;p50"/>
            <p:cNvSpPr/>
            <p:nvPr/>
          </p:nvSpPr>
          <p:spPr>
            <a:xfrm>
              <a:off x="7391399" y="4218431"/>
              <a:ext cx="1752600" cy="914400"/>
            </a:xfrm>
            <a:custGeom>
              <a:avLst/>
              <a:gdLst/>
              <a:ahLst/>
              <a:cxnLst/>
              <a:rect l="l" t="t" r="r" b="b"/>
              <a:pathLst>
                <a:path w="1752600" h="914400" extrusionOk="0">
                  <a:moveTo>
                    <a:pt x="1487424" y="0"/>
                  </a:moveTo>
                  <a:lnTo>
                    <a:pt x="268224" y="0"/>
                  </a:lnTo>
                  <a:lnTo>
                    <a:pt x="0" y="268223"/>
                  </a:lnTo>
                  <a:lnTo>
                    <a:pt x="0" y="646175"/>
                  </a:lnTo>
                  <a:lnTo>
                    <a:pt x="268224" y="914399"/>
                  </a:lnTo>
                  <a:lnTo>
                    <a:pt x="1487424" y="914399"/>
                  </a:lnTo>
                  <a:lnTo>
                    <a:pt x="1752600" y="646175"/>
                  </a:lnTo>
                  <a:lnTo>
                    <a:pt x="1752600" y="268223"/>
                  </a:lnTo>
                  <a:lnTo>
                    <a:pt x="1487424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508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Lucida Sans"/>
                  <a:ea typeface="Lucida Sans"/>
                  <a:cs typeface="Lucida Sans"/>
                  <a:sym typeface="Lucida Sans"/>
                </a:rPr>
                <a:t>Visit each  edge once</a:t>
              </a: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50"/>
            <p:cNvSpPr/>
            <p:nvPr/>
          </p:nvSpPr>
          <p:spPr>
            <a:xfrm>
              <a:off x="7388338" y="4212348"/>
              <a:ext cx="1762125" cy="923925"/>
            </a:xfrm>
            <a:custGeom>
              <a:avLst/>
              <a:gdLst/>
              <a:ahLst/>
              <a:cxnLst/>
              <a:rect l="l" t="t" r="r" b="b"/>
              <a:pathLst>
                <a:path w="1762125" h="923925" extrusionOk="0">
                  <a:moveTo>
                    <a:pt x="1490484" y="0"/>
                  </a:moveTo>
                  <a:lnTo>
                    <a:pt x="271284" y="0"/>
                  </a:lnTo>
                  <a:lnTo>
                    <a:pt x="0" y="271259"/>
                  </a:lnTo>
                  <a:lnTo>
                    <a:pt x="0" y="655307"/>
                  </a:lnTo>
                  <a:lnTo>
                    <a:pt x="271284" y="923531"/>
                  </a:lnTo>
                  <a:lnTo>
                    <a:pt x="1490484" y="923531"/>
                  </a:lnTo>
                  <a:lnTo>
                    <a:pt x="1496649" y="917435"/>
                  </a:lnTo>
                  <a:lnTo>
                    <a:pt x="274332" y="917435"/>
                  </a:lnTo>
                  <a:lnTo>
                    <a:pt x="271284" y="914400"/>
                  </a:lnTo>
                  <a:lnTo>
                    <a:pt x="12157" y="652259"/>
                  </a:lnTo>
                  <a:lnTo>
                    <a:pt x="9156" y="652259"/>
                  </a:lnTo>
                  <a:lnTo>
                    <a:pt x="9156" y="274307"/>
                  </a:lnTo>
                  <a:lnTo>
                    <a:pt x="12170" y="274307"/>
                  </a:lnTo>
                  <a:lnTo>
                    <a:pt x="274332" y="9131"/>
                  </a:lnTo>
                  <a:lnTo>
                    <a:pt x="1499616" y="9131"/>
                  </a:lnTo>
                  <a:lnTo>
                    <a:pt x="1490484" y="0"/>
                  </a:lnTo>
                  <a:close/>
                </a:path>
                <a:path w="1762125" h="923925" extrusionOk="0">
                  <a:moveTo>
                    <a:pt x="271331" y="914400"/>
                  </a:moveTo>
                  <a:lnTo>
                    <a:pt x="274332" y="917435"/>
                  </a:lnTo>
                  <a:lnTo>
                    <a:pt x="271331" y="914400"/>
                  </a:lnTo>
                  <a:close/>
                </a:path>
                <a:path w="1762125" h="923925" extrusionOk="0">
                  <a:moveTo>
                    <a:pt x="1490424" y="914400"/>
                  </a:moveTo>
                  <a:lnTo>
                    <a:pt x="271331" y="914400"/>
                  </a:lnTo>
                  <a:lnTo>
                    <a:pt x="274332" y="917435"/>
                  </a:lnTo>
                  <a:lnTo>
                    <a:pt x="1487424" y="917435"/>
                  </a:lnTo>
                  <a:lnTo>
                    <a:pt x="1490424" y="914400"/>
                  </a:lnTo>
                  <a:close/>
                </a:path>
                <a:path w="1762125" h="923925" extrusionOk="0">
                  <a:moveTo>
                    <a:pt x="1752600" y="649224"/>
                  </a:moveTo>
                  <a:lnTo>
                    <a:pt x="1487424" y="917435"/>
                  </a:lnTo>
                  <a:lnTo>
                    <a:pt x="1490484" y="914400"/>
                  </a:lnTo>
                  <a:lnTo>
                    <a:pt x="1499719" y="914400"/>
                  </a:lnTo>
                  <a:lnTo>
                    <a:pt x="1761756" y="655307"/>
                  </a:lnTo>
                  <a:lnTo>
                    <a:pt x="1761756" y="652259"/>
                  </a:lnTo>
                  <a:lnTo>
                    <a:pt x="1752600" y="652259"/>
                  </a:lnTo>
                  <a:lnTo>
                    <a:pt x="1752600" y="649224"/>
                  </a:lnTo>
                  <a:close/>
                </a:path>
                <a:path w="1762125" h="923925" extrusionOk="0">
                  <a:moveTo>
                    <a:pt x="1499719" y="914400"/>
                  </a:moveTo>
                  <a:lnTo>
                    <a:pt x="1490484" y="914400"/>
                  </a:lnTo>
                  <a:lnTo>
                    <a:pt x="1487424" y="917435"/>
                  </a:lnTo>
                  <a:lnTo>
                    <a:pt x="1496649" y="917435"/>
                  </a:lnTo>
                  <a:lnTo>
                    <a:pt x="1499719" y="914400"/>
                  </a:lnTo>
                  <a:close/>
                </a:path>
                <a:path w="1762125" h="923925" extrusionOk="0">
                  <a:moveTo>
                    <a:pt x="9156" y="649224"/>
                  </a:moveTo>
                  <a:lnTo>
                    <a:pt x="9156" y="652259"/>
                  </a:lnTo>
                  <a:lnTo>
                    <a:pt x="12157" y="652259"/>
                  </a:lnTo>
                  <a:lnTo>
                    <a:pt x="9156" y="649224"/>
                  </a:lnTo>
                  <a:close/>
                </a:path>
                <a:path w="1762125" h="923925" extrusionOk="0">
                  <a:moveTo>
                    <a:pt x="1761756" y="274307"/>
                  </a:moveTo>
                  <a:lnTo>
                    <a:pt x="1752600" y="274307"/>
                  </a:lnTo>
                  <a:lnTo>
                    <a:pt x="1752600" y="652259"/>
                  </a:lnTo>
                  <a:lnTo>
                    <a:pt x="1761756" y="652259"/>
                  </a:lnTo>
                  <a:lnTo>
                    <a:pt x="1761756" y="274307"/>
                  </a:lnTo>
                  <a:close/>
                </a:path>
                <a:path w="1762125" h="923925" extrusionOk="0">
                  <a:moveTo>
                    <a:pt x="12170" y="274307"/>
                  </a:moveTo>
                  <a:lnTo>
                    <a:pt x="9156" y="274307"/>
                  </a:lnTo>
                  <a:lnTo>
                    <a:pt x="9156" y="277355"/>
                  </a:lnTo>
                  <a:lnTo>
                    <a:pt x="12170" y="274307"/>
                  </a:lnTo>
                  <a:close/>
                </a:path>
                <a:path w="1762125" h="923925" extrusionOk="0">
                  <a:moveTo>
                    <a:pt x="1499616" y="9131"/>
                  </a:moveTo>
                  <a:lnTo>
                    <a:pt x="1487424" y="9131"/>
                  </a:lnTo>
                  <a:lnTo>
                    <a:pt x="1752600" y="277355"/>
                  </a:lnTo>
                  <a:lnTo>
                    <a:pt x="1752600" y="274307"/>
                  </a:lnTo>
                  <a:lnTo>
                    <a:pt x="1761756" y="274307"/>
                  </a:lnTo>
                  <a:lnTo>
                    <a:pt x="1761756" y="271259"/>
                  </a:lnTo>
                  <a:lnTo>
                    <a:pt x="1499616" y="9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5" name="Google Shape;1975;p50"/>
          <p:cNvSpPr txBox="1"/>
          <p:nvPr/>
        </p:nvSpPr>
        <p:spPr>
          <a:xfrm>
            <a:off x="1391973" y="4282924"/>
            <a:ext cx="7505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6370320" marR="5080" lvl="0" indent="888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0" name="Google Shape;1980;p51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1981" name="Google Shape;1981;p51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82" name="Google Shape;1982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3" name="Google Shape;1983;p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4" name="Google Shape;1984;p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5" name="Google Shape;1985;p51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86" name="Google Shape;1986;p5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7" name="Google Shape;1987;p5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8" name="Google Shape;1988;p5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9" name="Google Shape;1989;p5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0" name="Google Shape;1990;p5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1" name="Google Shape;1991;p5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150338" y="5937516"/>
              <a:ext cx="1228344" cy="1118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2" name="Google Shape;1992;p51"/>
          <p:cNvSpPr txBox="1">
            <a:spLocks noGrp="1"/>
          </p:cNvSpPr>
          <p:nvPr>
            <p:ph type="title"/>
          </p:nvPr>
        </p:nvSpPr>
        <p:spPr>
          <a:xfrm>
            <a:off x="2797550" y="944375"/>
            <a:ext cx="53757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Hamiltonian circuit</a:t>
            </a:r>
            <a:endParaRPr sz="44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993" name="Google Shape;1993;p51"/>
          <p:cNvSpPr txBox="1"/>
          <p:nvPr/>
        </p:nvSpPr>
        <p:spPr>
          <a:xfrm>
            <a:off x="996188" y="1962391"/>
            <a:ext cx="7457440" cy="878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3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20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… a circuit where each vertex in G is used  exactly once</a:t>
            </a:r>
            <a:endParaRPr sz="32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1994" name="Google Shape;1994;p51"/>
          <p:cNvGrpSpPr/>
          <p:nvPr/>
        </p:nvGrpSpPr>
        <p:grpSpPr>
          <a:xfrm>
            <a:off x="7464538" y="3273552"/>
            <a:ext cx="1762125" cy="923925"/>
            <a:chOff x="7464538" y="3273552"/>
            <a:chExt cx="1762125" cy="923925"/>
          </a:xfrm>
        </p:grpSpPr>
        <p:sp>
          <p:nvSpPr>
            <p:cNvPr id="1995" name="Google Shape;1995;p51"/>
            <p:cNvSpPr/>
            <p:nvPr/>
          </p:nvSpPr>
          <p:spPr>
            <a:xfrm>
              <a:off x="7467599" y="3276600"/>
              <a:ext cx="1752600" cy="914400"/>
            </a:xfrm>
            <a:custGeom>
              <a:avLst/>
              <a:gdLst/>
              <a:ahLst/>
              <a:cxnLst/>
              <a:rect l="l" t="t" r="r" b="b"/>
              <a:pathLst>
                <a:path w="1752600" h="914400" extrusionOk="0">
                  <a:moveTo>
                    <a:pt x="1487424" y="0"/>
                  </a:moveTo>
                  <a:lnTo>
                    <a:pt x="268224" y="0"/>
                  </a:lnTo>
                  <a:lnTo>
                    <a:pt x="0" y="268236"/>
                  </a:lnTo>
                  <a:lnTo>
                    <a:pt x="0" y="649236"/>
                  </a:lnTo>
                  <a:lnTo>
                    <a:pt x="268224" y="914400"/>
                  </a:lnTo>
                  <a:lnTo>
                    <a:pt x="1487424" y="914400"/>
                  </a:lnTo>
                  <a:lnTo>
                    <a:pt x="1752600" y="649236"/>
                  </a:lnTo>
                  <a:lnTo>
                    <a:pt x="1752600" y="268236"/>
                  </a:lnTo>
                  <a:lnTo>
                    <a:pt x="1487424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51"/>
            <p:cNvSpPr/>
            <p:nvPr/>
          </p:nvSpPr>
          <p:spPr>
            <a:xfrm>
              <a:off x="7464538" y="3273552"/>
              <a:ext cx="1762125" cy="923925"/>
            </a:xfrm>
            <a:custGeom>
              <a:avLst/>
              <a:gdLst/>
              <a:ahLst/>
              <a:cxnLst/>
              <a:rect l="l" t="t" r="r" b="b"/>
              <a:pathLst>
                <a:path w="1762125" h="923925" extrusionOk="0">
                  <a:moveTo>
                    <a:pt x="1490484" y="0"/>
                  </a:moveTo>
                  <a:lnTo>
                    <a:pt x="271284" y="0"/>
                  </a:lnTo>
                  <a:lnTo>
                    <a:pt x="0" y="271284"/>
                  </a:lnTo>
                  <a:lnTo>
                    <a:pt x="0" y="652284"/>
                  </a:lnTo>
                  <a:lnTo>
                    <a:pt x="271284" y="923544"/>
                  </a:lnTo>
                  <a:lnTo>
                    <a:pt x="1490484" y="923544"/>
                  </a:lnTo>
                  <a:lnTo>
                    <a:pt x="1499629" y="914400"/>
                  </a:lnTo>
                  <a:lnTo>
                    <a:pt x="274332" y="914400"/>
                  </a:lnTo>
                  <a:lnTo>
                    <a:pt x="12217" y="652284"/>
                  </a:lnTo>
                  <a:lnTo>
                    <a:pt x="9156" y="652284"/>
                  </a:lnTo>
                  <a:lnTo>
                    <a:pt x="9156" y="271284"/>
                  </a:lnTo>
                  <a:lnTo>
                    <a:pt x="12204" y="271284"/>
                  </a:lnTo>
                  <a:lnTo>
                    <a:pt x="274332" y="9156"/>
                  </a:lnTo>
                  <a:lnTo>
                    <a:pt x="1499640" y="9156"/>
                  </a:lnTo>
                  <a:lnTo>
                    <a:pt x="1490484" y="0"/>
                  </a:lnTo>
                  <a:close/>
                </a:path>
                <a:path w="1762125" h="923925" extrusionOk="0">
                  <a:moveTo>
                    <a:pt x="1752600" y="649224"/>
                  </a:moveTo>
                  <a:lnTo>
                    <a:pt x="1487424" y="914400"/>
                  </a:lnTo>
                  <a:lnTo>
                    <a:pt x="1499629" y="914400"/>
                  </a:lnTo>
                  <a:lnTo>
                    <a:pt x="1761756" y="652284"/>
                  </a:lnTo>
                  <a:lnTo>
                    <a:pt x="1752600" y="652284"/>
                  </a:lnTo>
                  <a:lnTo>
                    <a:pt x="1752600" y="649224"/>
                  </a:lnTo>
                  <a:close/>
                </a:path>
                <a:path w="1762125" h="923925" extrusionOk="0">
                  <a:moveTo>
                    <a:pt x="9156" y="649224"/>
                  </a:moveTo>
                  <a:lnTo>
                    <a:pt x="9156" y="652284"/>
                  </a:lnTo>
                  <a:lnTo>
                    <a:pt x="12217" y="652284"/>
                  </a:lnTo>
                  <a:lnTo>
                    <a:pt x="9156" y="649224"/>
                  </a:lnTo>
                  <a:close/>
                </a:path>
                <a:path w="1762125" h="923925" extrusionOk="0">
                  <a:moveTo>
                    <a:pt x="1761756" y="271284"/>
                  </a:moveTo>
                  <a:lnTo>
                    <a:pt x="1752600" y="271284"/>
                  </a:lnTo>
                  <a:lnTo>
                    <a:pt x="1752600" y="652284"/>
                  </a:lnTo>
                  <a:lnTo>
                    <a:pt x="1761756" y="652284"/>
                  </a:lnTo>
                  <a:lnTo>
                    <a:pt x="1761756" y="271284"/>
                  </a:lnTo>
                  <a:close/>
                </a:path>
                <a:path w="1762125" h="923925" extrusionOk="0">
                  <a:moveTo>
                    <a:pt x="12204" y="271284"/>
                  </a:moveTo>
                  <a:lnTo>
                    <a:pt x="9156" y="271284"/>
                  </a:lnTo>
                  <a:lnTo>
                    <a:pt x="9156" y="274332"/>
                  </a:lnTo>
                  <a:lnTo>
                    <a:pt x="12204" y="271284"/>
                  </a:lnTo>
                  <a:close/>
                </a:path>
                <a:path w="1762125" h="923925" extrusionOk="0">
                  <a:moveTo>
                    <a:pt x="1499640" y="9156"/>
                  </a:moveTo>
                  <a:lnTo>
                    <a:pt x="1487424" y="9156"/>
                  </a:lnTo>
                  <a:lnTo>
                    <a:pt x="1752600" y="274332"/>
                  </a:lnTo>
                  <a:lnTo>
                    <a:pt x="1752600" y="271284"/>
                  </a:lnTo>
                  <a:lnTo>
                    <a:pt x="1761756" y="271284"/>
                  </a:lnTo>
                  <a:lnTo>
                    <a:pt x="1499640" y="9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7" name="Google Shape;1997;p51"/>
          <p:cNvSpPr txBox="1"/>
          <p:nvPr/>
        </p:nvSpPr>
        <p:spPr>
          <a:xfrm>
            <a:off x="7713980" y="3413264"/>
            <a:ext cx="1506219" cy="634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Visit each  vertex once</a:t>
            </a:r>
            <a:endParaRPr sz="20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1998" name="Google Shape;1998;p51"/>
          <p:cNvGrpSpPr/>
          <p:nvPr/>
        </p:nvGrpSpPr>
        <p:grpSpPr>
          <a:xfrm>
            <a:off x="1432547" y="3922776"/>
            <a:ext cx="2280285" cy="1856739"/>
            <a:chOff x="1432547" y="3922776"/>
            <a:chExt cx="2280285" cy="1856739"/>
          </a:xfrm>
        </p:grpSpPr>
        <p:sp>
          <p:nvSpPr>
            <p:cNvPr id="1999" name="Google Shape;1999;p51"/>
            <p:cNvSpPr/>
            <p:nvPr/>
          </p:nvSpPr>
          <p:spPr>
            <a:xfrm>
              <a:off x="1435595" y="3925836"/>
              <a:ext cx="2270760" cy="1850389"/>
            </a:xfrm>
            <a:custGeom>
              <a:avLst/>
              <a:gdLst/>
              <a:ahLst/>
              <a:cxnLst/>
              <a:rect l="l" t="t" r="r" b="b"/>
              <a:pathLst>
                <a:path w="2270760" h="1850389" extrusionOk="0">
                  <a:moveTo>
                    <a:pt x="2270747" y="0"/>
                  </a:moveTo>
                  <a:lnTo>
                    <a:pt x="0" y="0"/>
                  </a:lnTo>
                  <a:lnTo>
                    <a:pt x="0" y="1850136"/>
                  </a:lnTo>
                  <a:lnTo>
                    <a:pt x="2270747" y="1850136"/>
                  </a:lnTo>
                  <a:lnTo>
                    <a:pt x="2270747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51"/>
            <p:cNvSpPr/>
            <p:nvPr/>
          </p:nvSpPr>
          <p:spPr>
            <a:xfrm>
              <a:off x="1432547" y="3922776"/>
              <a:ext cx="2280285" cy="1856739"/>
            </a:xfrm>
            <a:custGeom>
              <a:avLst/>
              <a:gdLst/>
              <a:ahLst/>
              <a:cxnLst/>
              <a:rect l="l" t="t" r="r" b="b"/>
              <a:pathLst>
                <a:path w="2280285" h="1856739" extrusionOk="0">
                  <a:moveTo>
                    <a:pt x="2279904" y="0"/>
                  </a:moveTo>
                  <a:lnTo>
                    <a:pt x="0" y="0"/>
                  </a:lnTo>
                  <a:lnTo>
                    <a:pt x="0" y="1856232"/>
                  </a:lnTo>
                  <a:lnTo>
                    <a:pt x="2279904" y="1856232"/>
                  </a:lnTo>
                  <a:lnTo>
                    <a:pt x="2279904" y="1853196"/>
                  </a:lnTo>
                  <a:lnTo>
                    <a:pt x="9143" y="1853196"/>
                  </a:lnTo>
                  <a:lnTo>
                    <a:pt x="3047" y="1847088"/>
                  </a:lnTo>
                  <a:lnTo>
                    <a:pt x="9143" y="1847088"/>
                  </a:lnTo>
                  <a:lnTo>
                    <a:pt x="9143" y="9144"/>
                  </a:lnTo>
                  <a:lnTo>
                    <a:pt x="3047" y="9144"/>
                  </a:lnTo>
                  <a:lnTo>
                    <a:pt x="9143" y="3060"/>
                  </a:lnTo>
                  <a:lnTo>
                    <a:pt x="2279904" y="3060"/>
                  </a:lnTo>
                  <a:lnTo>
                    <a:pt x="2279904" y="0"/>
                  </a:lnTo>
                  <a:close/>
                </a:path>
                <a:path w="2280285" h="1856739" extrusionOk="0">
                  <a:moveTo>
                    <a:pt x="9143" y="1847088"/>
                  </a:moveTo>
                  <a:lnTo>
                    <a:pt x="3047" y="1847088"/>
                  </a:lnTo>
                  <a:lnTo>
                    <a:pt x="9143" y="1853196"/>
                  </a:lnTo>
                  <a:lnTo>
                    <a:pt x="9143" y="1847088"/>
                  </a:lnTo>
                  <a:close/>
                </a:path>
                <a:path w="2280285" h="1856739" extrusionOk="0">
                  <a:moveTo>
                    <a:pt x="2270760" y="1847088"/>
                  </a:moveTo>
                  <a:lnTo>
                    <a:pt x="9143" y="1847088"/>
                  </a:lnTo>
                  <a:lnTo>
                    <a:pt x="9143" y="1853196"/>
                  </a:lnTo>
                  <a:lnTo>
                    <a:pt x="2270760" y="1853196"/>
                  </a:lnTo>
                  <a:lnTo>
                    <a:pt x="2270760" y="1847088"/>
                  </a:lnTo>
                  <a:close/>
                </a:path>
                <a:path w="2280285" h="1856739" extrusionOk="0">
                  <a:moveTo>
                    <a:pt x="2270760" y="3060"/>
                  </a:moveTo>
                  <a:lnTo>
                    <a:pt x="2270760" y="1853196"/>
                  </a:lnTo>
                  <a:lnTo>
                    <a:pt x="2273808" y="1847088"/>
                  </a:lnTo>
                  <a:lnTo>
                    <a:pt x="2279904" y="1847088"/>
                  </a:lnTo>
                  <a:lnTo>
                    <a:pt x="2279904" y="9144"/>
                  </a:lnTo>
                  <a:lnTo>
                    <a:pt x="2273808" y="9144"/>
                  </a:lnTo>
                  <a:lnTo>
                    <a:pt x="2270760" y="3060"/>
                  </a:lnTo>
                  <a:close/>
                </a:path>
                <a:path w="2280285" h="1856739" extrusionOk="0">
                  <a:moveTo>
                    <a:pt x="2279904" y="1847088"/>
                  </a:moveTo>
                  <a:lnTo>
                    <a:pt x="2273808" y="1847088"/>
                  </a:lnTo>
                  <a:lnTo>
                    <a:pt x="2270760" y="1853196"/>
                  </a:lnTo>
                  <a:lnTo>
                    <a:pt x="2279904" y="1853196"/>
                  </a:lnTo>
                  <a:lnTo>
                    <a:pt x="2279904" y="1847088"/>
                  </a:lnTo>
                  <a:close/>
                </a:path>
                <a:path w="2280285" h="1856739" extrusionOk="0">
                  <a:moveTo>
                    <a:pt x="9143" y="3060"/>
                  </a:moveTo>
                  <a:lnTo>
                    <a:pt x="3047" y="9144"/>
                  </a:lnTo>
                  <a:lnTo>
                    <a:pt x="9143" y="9144"/>
                  </a:lnTo>
                  <a:lnTo>
                    <a:pt x="9143" y="3060"/>
                  </a:lnTo>
                  <a:close/>
                </a:path>
                <a:path w="2280285" h="1856739" extrusionOk="0">
                  <a:moveTo>
                    <a:pt x="2270760" y="3060"/>
                  </a:moveTo>
                  <a:lnTo>
                    <a:pt x="9143" y="3060"/>
                  </a:lnTo>
                  <a:lnTo>
                    <a:pt x="9143" y="9144"/>
                  </a:lnTo>
                  <a:lnTo>
                    <a:pt x="2270760" y="9144"/>
                  </a:lnTo>
                  <a:lnTo>
                    <a:pt x="2270760" y="3060"/>
                  </a:lnTo>
                  <a:close/>
                </a:path>
                <a:path w="2280285" h="1856739" extrusionOk="0">
                  <a:moveTo>
                    <a:pt x="2279904" y="3060"/>
                  </a:moveTo>
                  <a:lnTo>
                    <a:pt x="2270760" y="3060"/>
                  </a:lnTo>
                  <a:lnTo>
                    <a:pt x="2273808" y="9144"/>
                  </a:lnTo>
                  <a:lnTo>
                    <a:pt x="2279904" y="9144"/>
                  </a:lnTo>
                  <a:lnTo>
                    <a:pt x="2279904" y="30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01" name="Google Shape;2001;p5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761731" y="4669548"/>
              <a:ext cx="237744" cy="2346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2" name="Google Shape;2002;p5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005571" y="5236464"/>
              <a:ext cx="237744" cy="2377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3" name="Google Shape;2003;p5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453627" y="4227576"/>
              <a:ext cx="237744" cy="2377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4" name="Google Shape;2004;p51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2956547" y="5236464"/>
              <a:ext cx="237744" cy="2377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5" name="Google Shape;2005;p51"/>
          <p:cNvSpPr txBox="1"/>
          <p:nvPr/>
        </p:nvSpPr>
        <p:spPr>
          <a:xfrm>
            <a:off x="1530083" y="4605314"/>
            <a:ext cx="1524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6" name="Google Shape;2006;p51"/>
          <p:cNvSpPr txBox="1"/>
          <p:nvPr/>
        </p:nvSpPr>
        <p:spPr>
          <a:xfrm>
            <a:off x="2520683" y="3934741"/>
            <a:ext cx="131445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p51"/>
          <p:cNvSpPr txBox="1"/>
          <p:nvPr/>
        </p:nvSpPr>
        <p:spPr>
          <a:xfrm>
            <a:off x="1834883" y="5153941"/>
            <a:ext cx="1503045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a	e</a:t>
            </a:r>
            <a:endParaRPr sz="2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08" name="Google Shape;2008;p51"/>
          <p:cNvGrpSpPr/>
          <p:nvPr/>
        </p:nvGrpSpPr>
        <p:grpSpPr>
          <a:xfrm>
            <a:off x="1959851" y="3770376"/>
            <a:ext cx="5273434" cy="2219325"/>
            <a:chOff x="1959851" y="3770376"/>
            <a:chExt cx="5273434" cy="2219325"/>
          </a:xfrm>
        </p:grpSpPr>
        <p:pic>
          <p:nvPicPr>
            <p:cNvPr id="2009" name="Google Shape;2009;p51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3148571" y="4669548"/>
              <a:ext cx="237744" cy="2346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0" name="Google Shape;2010;p51"/>
            <p:cNvSpPr/>
            <p:nvPr/>
          </p:nvSpPr>
          <p:spPr>
            <a:xfrm>
              <a:off x="1959851" y="4456175"/>
              <a:ext cx="1228725" cy="905510"/>
            </a:xfrm>
            <a:custGeom>
              <a:avLst/>
              <a:gdLst/>
              <a:ahLst/>
              <a:cxnLst/>
              <a:rect l="l" t="t" r="r" b="b"/>
              <a:pathLst>
                <a:path w="1228725" h="905510" extrusionOk="0">
                  <a:moveTo>
                    <a:pt x="1228344" y="414528"/>
                  </a:moveTo>
                  <a:lnTo>
                    <a:pt x="1225296" y="405396"/>
                  </a:lnTo>
                  <a:lnTo>
                    <a:pt x="965390" y="539953"/>
                  </a:lnTo>
                  <a:lnTo>
                    <a:pt x="955586" y="524687"/>
                  </a:lnTo>
                  <a:lnTo>
                    <a:pt x="955586" y="545020"/>
                  </a:lnTo>
                  <a:lnTo>
                    <a:pt x="681189" y="687070"/>
                  </a:lnTo>
                  <a:lnTo>
                    <a:pt x="314337" y="534695"/>
                  </a:lnTo>
                  <a:lnTo>
                    <a:pt x="429171" y="335280"/>
                  </a:lnTo>
                  <a:lnTo>
                    <a:pt x="820928" y="335280"/>
                  </a:lnTo>
                  <a:lnTo>
                    <a:pt x="955586" y="545020"/>
                  </a:lnTo>
                  <a:lnTo>
                    <a:pt x="955586" y="524687"/>
                  </a:lnTo>
                  <a:lnTo>
                    <a:pt x="833996" y="335280"/>
                  </a:lnTo>
                  <a:lnTo>
                    <a:pt x="1194816" y="335280"/>
                  </a:lnTo>
                  <a:lnTo>
                    <a:pt x="1194816" y="326148"/>
                  </a:lnTo>
                  <a:lnTo>
                    <a:pt x="828128" y="326148"/>
                  </a:lnTo>
                  <a:lnTo>
                    <a:pt x="815073" y="305816"/>
                  </a:lnTo>
                  <a:lnTo>
                    <a:pt x="815073" y="326148"/>
                  </a:lnTo>
                  <a:lnTo>
                    <a:pt x="434428" y="326148"/>
                  </a:lnTo>
                  <a:lnTo>
                    <a:pt x="614413" y="13627"/>
                  </a:lnTo>
                  <a:lnTo>
                    <a:pt x="815073" y="326148"/>
                  </a:lnTo>
                  <a:lnTo>
                    <a:pt x="815073" y="305816"/>
                  </a:lnTo>
                  <a:lnTo>
                    <a:pt x="618744" y="0"/>
                  </a:lnTo>
                  <a:lnTo>
                    <a:pt x="614172" y="3060"/>
                  </a:lnTo>
                  <a:lnTo>
                    <a:pt x="609600" y="0"/>
                  </a:lnTo>
                  <a:lnTo>
                    <a:pt x="421779" y="326148"/>
                  </a:lnTo>
                  <a:lnTo>
                    <a:pt x="33540" y="326148"/>
                  </a:lnTo>
                  <a:lnTo>
                    <a:pt x="33540" y="335280"/>
                  </a:lnTo>
                  <a:lnTo>
                    <a:pt x="416509" y="335280"/>
                  </a:lnTo>
                  <a:lnTo>
                    <a:pt x="304126" y="530453"/>
                  </a:lnTo>
                  <a:lnTo>
                    <a:pt x="3060" y="405396"/>
                  </a:lnTo>
                  <a:lnTo>
                    <a:pt x="0" y="414528"/>
                  </a:lnTo>
                  <a:lnTo>
                    <a:pt x="299288" y="538848"/>
                  </a:lnTo>
                  <a:lnTo>
                    <a:pt x="158496" y="783348"/>
                  </a:lnTo>
                  <a:lnTo>
                    <a:pt x="167640" y="789432"/>
                  </a:lnTo>
                  <a:lnTo>
                    <a:pt x="309499" y="543090"/>
                  </a:lnTo>
                  <a:lnTo>
                    <a:pt x="670039" y="692835"/>
                  </a:lnTo>
                  <a:lnTo>
                    <a:pt x="277368" y="896112"/>
                  </a:lnTo>
                  <a:lnTo>
                    <a:pt x="280428" y="905256"/>
                  </a:lnTo>
                  <a:lnTo>
                    <a:pt x="681532" y="697611"/>
                  </a:lnTo>
                  <a:lnTo>
                    <a:pt x="1152144" y="893064"/>
                  </a:lnTo>
                  <a:lnTo>
                    <a:pt x="1155204" y="883920"/>
                  </a:lnTo>
                  <a:lnTo>
                    <a:pt x="692683" y="691832"/>
                  </a:lnTo>
                  <a:lnTo>
                    <a:pt x="960755" y="553059"/>
                  </a:lnTo>
                  <a:lnTo>
                    <a:pt x="1112520" y="789432"/>
                  </a:lnTo>
                  <a:lnTo>
                    <a:pt x="1121664" y="783348"/>
                  </a:lnTo>
                  <a:lnTo>
                    <a:pt x="970546" y="547992"/>
                  </a:lnTo>
                  <a:lnTo>
                    <a:pt x="1228344" y="414528"/>
                  </a:lnTo>
                  <a:close/>
                </a:path>
              </a:pathLst>
            </a:custGeom>
            <a:solidFill>
              <a:srgbClr val="00041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51"/>
            <p:cNvSpPr/>
            <p:nvPr/>
          </p:nvSpPr>
          <p:spPr>
            <a:xfrm>
              <a:off x="4559795" y="3773436"/>
              <a:ext cx="2667000" cy="2209800"/>
            </a:xfrm>
            <a:custGeom>
              <a:avLst/>
              <a:gdLst/>
              <a:ahLst/>
              <a:cxnLst/>
              <a:rect l="l" t="t" r="r" b="b"/>
              <a:pathLst>
                <a:path w="2667000" h="2209800" extrusionOk="0">
                  <a:moveTo>
                    <a:pt x="2667000" y="0"/>
                  </a:moveTo>
                  <a:lnTo>
                    <a:pt x="0" y="0"/>
                  </a:lnTo>
                  <a:lnTo>
                    <a:pt x="0" y="2209800"/>
                  </a:lnTo>
                  <a:lnTo>
                    <a:pt x="2667000" y="2209800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51"/>
            <p:cNvSpPr/>
            <p:nvPr/>
          </p:nvSpPr>
          <p:spPr>
            <a:xfrm>
              <a:off x="4556760" y="3770376"/>
              <a:ext cx="2676525" cy="2219325"/>
            </a:xfrm>
            <a:custGeom>
              <a:avLst/>
              <a:gdLst/>
              <a:ahLst/>
              <a:cxnLst/>
              <a:rect l="l" t="t" r="r" b="b"/>
              <a:pathLst>
                <a:path w="2676525" h="2219325" extrusionOk="0">
                  <a:moveTo>
                    <a:pt x="2676131" y="0"/>
                  </a:moveTo>
                  <a:lnTo>
                    <a:pt x="0" y="0"/>
                  </a:lnTo>
                  <a:lnTo>
                    <a:pt x="0" y="2218944"/>
                  </a:lnTo>
                  <a:lnTo>
                    <a:pt x="2676131" y="2218944"/>
                  </a:lnTo>
                  <a:lnTo>
                    <a:pt x="2676131" y="2212860"/>
                  </a:lnTo>
                  <a:lnTo>
                    <a:pt x="9131" y="2212860"/>
                  </a:lnTo>
                  <a:lnTo>
                    <a:pt x="3035" y="2209800"/>
                  </a:lnTo>
                  <a:lnTo>
                    <a:pt x="9131" y="2209799"/>
                  </a:lnTo>
                  <a:lnTo>
                    <a:pt x="9131" y="9144"/>
                  </a:lnTo>
                  <a:lnTo>
                    <a:pt x="3035" y="9144"/>
                  </a:lnTo>
                  <a:lnTo>
                    <a:pt x="9131" y="3060"/>
                  </a:lnTo>
                  <a:lnTo>
                    <a:pt x="2676131" y="3060"/>
                  </a:lnTo>
                  <a:lnTo>
                    <a:pt x="2676131" y="0"/>
                  </a:lnTo>
                  <a:close/>
                </a:path>
                <a:path w="2676525" h="2219325" extrusionOk="0">
                  <a:moveTo>
                    <a:pt x="9131" y="2209800"/>
                  </a:moveTo>
                  <a:lnTo>
                    <a:pt x="3035" y="2209800"/>
                  </a:lnTo>
                  <a:lnTo>
                    <a:pt x="9131" y="2212860"/>
                  </a:lnTo>
                  <a:lnTo>
                    <a:pt x="9131" y="2209800"/>
                  </a:lnTo>
                  <a:close/>
                </a:path>
                <a:path w="2676525" h="2219325" extrusionOk="0">
                  <a:moveTo>
                    <a:pt x="2666987" y="2209800"/>
                  </a:moveTo>
                  <a:lnTo>
                    <a:pt x="9131" y="2209800"/>
                  </a:lnTo>
                  <a:lnTo>
                    <a:pt x="9131" y="2212860"/>
                  </a:lnTo>
                  <a:lnTo>
                    <a:pt x="2666987" y="2212860"/>
                  </a:lnTo>
                  <a:lnTo>
                    <a:pt x="2666987" y="2209800"/>
                  </a:lnTo>
                  <a:close/>
                </a:path>
                <a:path w="2676525" h="2219325" extrusionOk="0">
                  <a:moveTo>
                    <a:pt x="2666987" y="3060"/>
                  </a:moveTo>
                  <a:lnTo>
                    <a:pt x="2666987" y="2212860"/>
                  </a:lnTo>
                  <a:lnTo>
                    <a:pt x="2670035" y="2209800"/>
                  </a:lnTo>
                  <a:lnTo>
                    <a:pt x="2676131" y="2209799"/>
                  </a:lnTo>
                  <a:lnTo>
                    <a:pt x="2676131" y="9144"/>
                  </a:lnTo>
                  <a:lnTo>
                    <a:pt x="2670035" y="9144"/>
                  </a:lnTo>
                  <a:lnTo>
                    <a:pt x="2666987" y="3060"/>
                  </a:lnTo>
                  <a:close/>
                </a:path>
                <a:path w="2676525" h="2219325" extrusionOk="0">
                  <a:moveTo>
                    <a:pt x="2676131" y="2209799"/>
                  </a:moveTo>
                  <a:lnTo>
                    <a:pt x="2670035" y="2209800"/>
                  </a:lnTo>
                  <a:lnTo>
                    <a:pt x="2666987" y="2212860"/>
                  </a:lnTo>
                  <a:lnTo>
                    <a:pt x="2676131" y="2212860"/>
                  </a:lnTo>
                  <a:lnTo>
                    <a:pt x="2676131" y="2209799"/>
                  </a:lnTo>
                  <a:close/>
                </a:path>
                <a:path w="2676525" h="2219325" extrusionOk="0">
                  <a:moveTo>
                    <a:pt x="9131" y="3060"/>
                  </a:moveTo>
                  <a:lnTo>
                    <a:pt x="3035" y="9144"/>
                  </a:lnTo>
                  <a:lnTo>
                    <a:pt x="9131" y="9144"/>
                  </a:lnTo>
                  <a:lnTo>
                    <a:pt x="9131" y="3060"/>
                  </a:lnTo>
                  <a:close/>
                </a:path>
                <a:path w="2676525" h="2219325" extrusionOk="0">
                  <a:moveTo>
                    <a:pt x="2666987" y="3060"/>
                  </a:moveTo>
                  <a:lnTo>
                    <a:pt x="9131" y="3060"/>
                  </a:lnTo>
                  <a:lnTo>
                    <a:pt x="9131" y="9144"/>
                  </a:lnTo>
                  <a:lnTo>
                    <a:pt x="2666987" y="9144"/>
                  </a:lnTo>
                  <a:lnTo>
                    <a:pt x="2666987" y="3060"/>
                  </a:lnTo>
                  <a:close/>
                </a:path>
                <a:path w="2676525" h="2219325" extrusionOk="0">
                  <a:moveTo>
                    <a:pt x="2676131" y="3060"/>
                  </a:moveTo>
                  <a:lnTo>
                    <a:pt x="2666987" y="3060"/>
                  </a:lnTo>
                  <a:lnTo>
                    <a:pt x="2670035" y="9144"/>
                  </a:lnTo>
                  <a:lnTo>
                    <a:pt x="2676131" y="9144"/>
                  </a:lnTo>
                  <a:lnTo>
                    <a:pt x="2676131" y="30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13" name="Google Shape;2013;p5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4785360" y="4023372"/>
              <a:ext cx="2218931" cy="16977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4" name="Google Shape;2014;p51"/>
          <p:cNvSpPr txBox="1"/>
          <p:nvPr/>
        </p:nvSpPr>
        <p:spPr>
          <a:xfrm>
            <a:off x="3474707" y="4544341"/>
            <a:ext cx="1524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51"/>
          <p:cNvSpPr txBox="1"/>
          <p:nvPr/>
        </p:nvSpPr>
        <p:spPr>
          <a:xfrm>
            <a:off x="4654283" y="4492538"/>
            <a:ext cx="133985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p51"/>
          <p:cNvSpPr txBox="1"/>
          <p:nvPr/>
        </p:nvSpPr>
        <p:spPr>
          <a:xfrm>
            <a:off x="5489447" y="3721381"/>
            <a:ext cx="1524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7" name="Google Shape;2017;p51"/>
          <p:cNvSpPr txBox="1"/>
          <p:nvPr/>
        </p:nvSpPr>
        <p:spPr>
          <a:xfrm>
            <a:off x="6102083" y="3706141"/>
            <a:ext cx="131445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p51"/>
          <p:cNvSpPr txBox="1"/>
          <p:nvPr/>
        </p:nvSpPr>
        <p:spPr>
          <a:xfrm>
            <a:off x="5568683" y="4340138"/>
            <a:ext cx="1524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51"/>
          <p:cNvSpPr txBox="1"/>
          <p:nvPr/>
        </p:nvSpPr>
        <p:spPr>
          <a:xfrm>
            <a:off x="5568683" y="4949725"/>
            <a:ext cx="14986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51"/>
          <p:cNvSpPr txBox="1"/>
          <p:nvPr/>
        </p:nvSpPr>
        <p:spPr>
          <a:xfrm>
            <a:off x="6251447" y="4949725"/>
            <a:ext cx="1524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Google Shape;2021;p51"/>
          <p:cNvSpPr txBox="1"/>
          <p:nvPr/>
        </p:nvSpPr>
        <p:spPr>
          <a:xfrm>
            <a:off x="6254483" y="4324885"/>
            <a:ext cx="66548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e	f</a:t>
            </a:r>
            <a:endParaRPr sz="2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p51"/>
          <p:cNvSpPr/>
          <p:nvPr/>
        </p:nvSpPr>
        <p:spPr>
          <a:xfrm>
            <a:off x="4940795" y="5779020"/>
            <a:ext cx="2030095" cy="433070"/>
          </a:xfrm>
          <a:custGeom>
            <a:avLst/>
            <a:gdLst/>
            <a:ahLst/>
            <a:cxnLst/>
            <a:rect l="l" t="t" r="r" b="b"/>
            <a:pathLst>
              <a:path w="2030095" h="433070" extrusionOk="0">
                <a:moveTo>
                  <a:pt x="2029968" y="0"/>
                </a:moveTo>
                <a:lnTo>
                  <a:pt x="0" y="0"/>
                </a:lnTo>
                <a:lnTo>
                  <a:pt x="0" y="432816"/>
                </a:lnTo>
                <a:lnTo>
                  <a:pt x="2029968" y="432816"/>
                </a:lnTo>
                <a:lnTo>
                  <a:pt x="2029968" y="0"/>
                </a:lnTo>
                <a:close/>
              </a:path>
            </a:pathLst>
          </a:custGeom>
          <a:solidFill>
            <a:srgbClr val="0099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Google Shape;2023;p51"/>
          <p:cNvSpPr txBox="1"/>
          <p:nvPr/>
        </p:nvSpPr>
        <p:spPr>
          <a:xfrm>
            <a:off x="4940795" y="5983236"/>
            <a:ext cx="20300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" marR="0" lvl="0" indent="0" algn="l" rtl="0">
              <a:lnSpc>
                <a:spcPct val="63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Hamiltonian circuit</a:t>
            </a:r>
            <a:endParaRPr sz="20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024" name="Google Shape;2024;p51"/>
          <p:cNvSpPr/>
          <p:nvPr/>
        </p:nvSpPr>
        <p:spPr>
          <a:xfrm>
            <a:off x="911339" y="5702820"/>
            <a:ext cx="3091180" cy="433070"/>
          </a:xfrm>
          <a:custGeom>
            <a:avLst/>
            <a:gdLst/>
            <a:ahLst/>
            <a:cxnLst/>
            <a:rect l="l" t="t" r="r" b="b"/>
            <a:pathLst>
              <a:path w="3091179" h="433070" extrusionOk="0">
                <a:moveTo>
                  <a:pt x="3090672" y="0"/>
                </a:moveTo>
                <a:lnTo>
                  <a:pt x="0" y="0"/>
                </a:lnTo>
                <a:lnTo>
                  <a:pt x="0" y="432816"/>
                </a:lnTo>
                <a:lnTo>
                  <a:pt x="3090672" y="432816"/>
                </a:lnTo>
                <a:lnTo>
                  <a:pt x="3090672" y="0"/>
                </a:lnTo>
                <a:close/>
              </a:path>
            </a:pathLst>
          </a:custGeom>
          <a:solidFill>
            <a:srgbClr val="0099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51"/>
          <p:cNvSpPr txBox="1"/>
          <p:nvPr/>
        </p:nvSpPr>
        <p:spPr>
          <a:xfrm>
            <a:off x="911339" y="5775972"/>
            <a:ext cx="3091180" cy="360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2395" marR="0" lvl="0" indent="0" algn="l" rtl="0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Hamiltonian &amp; Euler circuit</a:t>
            </a:r>
            <a:endParaRPr sz="20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0" name="Google Shape;2030;p52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031" name="Google Shape;2031;p52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32" name="Google Shape;2032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3" name="Google Shape;2033;p5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4" name="Google Shape;2034;p5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5" name="Google Shape;2035;p52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36" name="Google Shape;2036;p5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7" name="Google Shape;2037;p5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8" name="Google Shape;2038;p5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9" name="Google Shape;2039;p5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0" name="Google Shape;2040;p5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1" name="Google Shape;2041;p52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150338" y="5937516"/>
              <a:ext cx="1228344" cy="1118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2" name="Google Shape;2042;p52"/>
          <p:cNvSpPr txBox="1">
            <a:spLocks noGrp="1"/>
          </p:cNvSpPr>
          <p:nvPr>
            <p:ph type="title"/>
          </p:nvPr>
        </p:nvSpPr>
        <p:spPr>
          <a:xfrm>
            <a:off x="1901940" y="889533"/>
            <a:ext cx="545098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Euler cycle and paths</a:t>
            </a:r>
            <a:endParaRPr dirty="0"/>
          </a:p>
        </p:txBody>
      </p:sp>
      <p:sp>
        <p:nvSpPr>
          <p:cNvPr id="2043" name="Google Shape;2043;p52"/>
          <p:cNvSpPr txBox="1"/>
          <p:nvPr/>
        </p:nvSpPr>
        <p:spPr>
          <a:xfrm>
            <a:off x="919988" y="1989861"/>
            <a:ext cx="7913370" cy="173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877060" marR="5080" lvl="0" indent="-18649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1" u="none" strike="noStrike" cap="none" dirty="0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Euler </a:t>
            </a:r>
            <a:r>
              <a:rPr lang="en-US" sz="2800" b="1" i="1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path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	a 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path traversing all the edges of the graph  exactly once</a:t>
            </a:r>
            <a:endParaRPr sz="2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40864" marR="781050" lvl="0" indent="-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1" u="none" strike="noStrike" cap="none" dirty="0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Euler cycle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cycle traversing all the edges of the  graph exactly once</a:t>
            </a:r>
            <a:endParaRPr sz="2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44" name="Google Shape;2044;p52"/>
          <p:cNvGrpSpPr/>
          <p:nvPr/>
        </p:nvGrpSpPr>
        <p:grpSpPr>
          <a:xfrm>
            <a:off x="758939" y="4005084"/>
            <a:ext cx="5495543" cy="2599931"/>
            <a:chOff x="758939" y="4005084"/>
            <a:chExt cx="5495543" cy="2599931"/>
          </a:xfrm>
        </p:grpSpPr>
        <p:pic>
          <p:nvPicPr>
            <p:cNvPr id="2045" name="Google Shape;2045;p5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63739" y="4005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6" name="Google Shape;2046;p5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63739" y="4767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7" name="Google Shape;2047;p5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520939" y="4386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8" name="Google Shape;2048;p5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901939" y="4005084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9" name="Google Shape;2049;p5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901939" y="4767084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0" name="Google Shape;2050;p52"/>
            <p:cNvSpPr/>
            <p:nvPr/>
          </p:nvSpPr>
          <p:spPr>
            <a:xfrm>
              <a:off x="1142999" y="4081284"/>
              <a:ext cx="762000" cy="9525"/>
            </a:xfrm>
            <a:custGeom>
              <a:avLst/>
              <a:gdLst/>
              <a:ahLst/>
              <a:cxnLst/>
              <a:rect l="l" t="t" r="r" b="b"/>
              <a:pathLst>
                <a:path w="762000" h="9525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762000" y="9131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1" name="Google Shape;2051;p5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330939" y="4005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2" name="Google Shape;2052;p5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330939" y="4767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3" name="Google Shape;2053;p5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788139" y="4386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4" name="Google Shape;2054;p5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169139" y="4005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5" name="Google Shape;2055;p5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169139" y="4767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6" name="Google Shape;2056;p52"/>
            <p:cNvSpPr/>
            <p:nvPr/>
          </p:nvSpPr>
          <p:spPr>
            <a:xfrm>
              <a:off x="5407139" y="4081284"/>
              <a:ext cx="771525" cy="695325"/>
            </a:xfrm>
            <a:custGeom>
              <a:avLst/>
              <a:gdLst/>
              <a:ahLst/>
              <a:cxnLst/>
              <a:rect l="l" t="t" r="r" b="b"/>
              <a:pathLst>
                <a:path w="771525" h="695325" extrusionOk="0">
                  <a:moveTo>
                    <a:pt x="771144" y="9131"/>
                  </a:moveTo>
                  <a:lnTo>
                    <a:pt x="771131" y="6096"/>
                  </a:lnTo>
                  <a:lnTo>
                    <a:pt x="768096" y="6096"/>
                  </a:lnTo>
                  <a:lnTo>
                    <a:pt x="765060" y="3060"/>
                  </a:lnTo>
                  <a:lnTo>
                    <a:pt x="765060" y="0"/>
                  </a:lnTo>
                  <a:lnTo>
                    <a:pt x="762000" y="0"/>
                  </a:lnTo>
                  <a:lnTo>
                    <a:pt x="762000" y="18275"/>
                  </a:lnTo>
                  <a:lnTo>
                    <a:pt x="762000" y="676656"/>
                  </a:lnTo>
                  <a:lnTo>
                    <a:pt x="466344" y="381000"/>
                  </a:lnTo>
                  <a:lnTo>
                    <a:pt x="457200" y="390131"/>
                  </a:lnTo>
                  <a:lnTo>
                    <a:pt x="752881" y="685812"/>
                  </a:lnTo>
                  <a:lnTo>
                    <a:pt x="17500" y="685812"/>
                  </a:lnTo>
                  <a:lnTo>
                    <a:pt x="387108" y="390131"/>
                  </a:lnTo>
                  <a:lnTo>
                    <a:pt x="381000" y="381000"/>
                  </a:lnTo>
                  <a:lnTo>
                    <a:pt x="9131" y="678497"/>
                  </a:lnTo>
                  <a:lnTo>
                    <a:pt x="9131" y="16446"/>
                  </a:lnTo>
                  <a:lnTo>
                    <a:pt x="381000" y="313931"/>
                  </a:lnTo>
                  <a:lnTo>
                    <a:pt x="387108" y="304800"/>
                  </a:lnTo>
                  <a:lnTo>
                    <a:pt x="17513" y="9131"/>
                  </a:lnTo>
                  <a:lnTo>
                    <a:pt x="752868" y="9131"/>
                  </a:lnTo>
                  <a:lnTo>
                    <a:pt x="457200" y="304800"/>
                  </a:lnTo>
                  <a:lnTo>
                    <a:pt x="466344" y="313931"/>
                  </a:lnTo>
                  <a:lnTo>
                    <a:pt x="762000" y="18275"/>
                  </a:lnTo>
                  <a:lnTo>
                    <a:pt x="762000" y="0"/>
                  </a:lnTo>
                  <a:lnTo>
                    <a:pt x="6108" y="0"/>
                  </a:lnTo>
                  <a:lnTo>
                    <a:pt x="3060" y="0"/>
                  </a:lnTo>
                  <a:lnTo>
                    <a:pt x="3060" y="4559"/>
                  </a:lnTo>
                  <a:lnTo>
                    <a:pt x="2019" y="6096"/>
                  </a:lnTo>
                  <a:lnTo>
                    <a:pt x="0" y="6096"/>
                  </a:lnTo>
                  <a:lnTo>
                    <a:pt x="0" y="9131"/>
                  </a:lnTo>
                  <a:lnTo>
                    <a:pt x="0" y="685800"/>
                  </a:lnTo>
                  <a:lnTo>
                    <a:pt x="0" y="691883"/>
                  </a:lnTo>
                  <a:lnTo>
                    <a:pt x="3060" y="691883"/>
                  </a:lnTo>
                  <a:lnTo>
                    <a:pt x="3060" y="694931"/>
                  </a:lnTo>
                  <a:lnTo>
                    <a:pt x="6108" y="694931"/>
                  </a:lnTo>
                  <a:lnTo>
                    <a:pt x="762000" y="694931"/>
                  </a:lnTo>
                  <a:lnTo>
                    <a:pt x="765060" y="694931"/>
                  </a:lnTo>
                  <a:lnTo>
                    <a:pt x="765060" y="691883"/>
                  </a:lnTo>
                  <a:lnTo>
                    <a:pt x="771131" y="691883"/>
                  </a:lnTo>
                  <a:lnTo>
                    <a:pt x="771131" y="685812"/>
                  </a:lnTo>
                  <a:lnTo>
                    <a:pt x="771131" y="9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52"/>
            <p:cNvSpPr/>
            <p:nvPr/>
          </p:nvSpPr>
          <p:spPr>
            <a:xfrm>
              <a:off x="1142999" y="4072140"/>
              <a:ext cx="762000" cy="27940"/>
            </a:xfrm>
            <a:custGeom>
              <a:avLst/>
              <a:gdLst/>
              <a:ahLst/>
              <a:cxnLst/>
              <a:rect l="l" t="t" r="r" b="b"/>
              <a:pathLst>
                <a:path w="762000" h="27939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762000" y="27432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52"/>
            <p:cNvSpPr/>
            <p:nvPr/>
          </p:nvSpPr>
          <p:spPr>
            <a:xfrm>
              <a:off x="1139939" y="4081284"/>
              <a:ext cx="771525" cy="695325"/>
            </a:xfrm>
            <a:custGeom>
              <a:avLst/>
              <a:gdLst/>
              <a:ahLst/>
              <a:cxnLst/>
              <a:rect l="l" t="t" r="r" b="b"/>
              <a:pathLst>
                <a:path w="771525" h="695325" extrusionOk="0">
                  <a:moveTo>
                    <a:pt x="387096" y="304800"/>
                  </a:moveTo>
                  <a:lnTo>
                    <a:pt x="6096" y="0"/>
                  </a:lnTo>
                  <a:lnTo>
                    <a:pt x="0" y="9131"/>
                  </a:lnTo>
                  <a:lnTo>
                    <a:pt x="381000" y="313931"/>
                  </a:lnTo>
                  <a:lnTo>
                    <a:pt x="387096" y="304800"/>
                  </a:lnTo>
                  <a:close/>
                </a:path>
                <a:path w="771525" h="695325" extrusionOk="0">
                  <a:moveTo>
                    <a:pt x="771144" y="685800"/>
                  </a:moveTo>
                  <a:lnTo>
                    <a:pt x="466344" y="381000"/>
                  </a:lnTo>
                  <a:lnTo>
                    <a:pt x="457200" y="390131"/>
                  </a:lnTo>
                  <a:lnTo>
                    <a:pt x="752881" y="685812"/>
                  </a:lnTo>
                  <a:lnTo>
                    <a:pt x="17487" y="685812"/>
                  </a:lnTo>
                  <a:lnTo>
                    <a:pt x="387096" y="390131"/>
                  </a:lnTo>
                  <a:lnTo>
                    <a:pt x="381000" y="381000"/>
                  </a:lnTo>
                  <a:lnTo>
                    <a:pt x="0" y="685800"/>
                  </a:lnTo>
                  <a:lnTo>
                    <a:pt x="3060" y="690384"/>
                  </a:lnTo>
                  <a:lnTo>
                    <a:pt x="3060" y="694931"/>
                  </a:lnTo>
                  <a:lnTo>
                    <a:pt x="6096" y="694931"/>
                  </a:lnTo>
                  <a:lnTo>
                    <a:pt x="762000" y="694931"/>
                  </a:lnTo>
                  <a:lnTo>
                    <a:pt x="765060" y="694931"/>
                  </a:lnTo>
                  <a:lnTo>
                    <a:pt x="765060" y="691883"/>
                  </a:lnTo>
                  <a:lnTo>
                    <a:pt x="771144" y="685800"/>
                  </a:lnTo>
                  <a:close/>
                </a:path>
                <a:path w="771525" h="695325" extrusionOk="0">
                  <a:moveTo>
                    <a:pt x="771144" y="9131"/>
                  </a:moveTo>
                  <a:lnTo>
                    <a:pt x="762000" y="0"/>
                  </a:lnTo>
                  <a:lnTo>
                    <a:pt x="457200" y="304800"/>
                  </a:lnTo>
                  <a:lnTo>
                    <a:pt x="466344" y="313931"/>
                  </a:lnTo>
                  <a:lnTo>
                    <a:pt x="771144" y="9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52"/>
            <p:cNvSpPr/>
            <p:nvPr/>
          </p:nvSpPr>
          <p:spPr>
            <a:xfrm>
              <a:off x="1136891" y="4075175"/>
              <a:ext cx="780415" cy="710565"/>
            </a:xfrm>
            <a:custGeom>
              <a:avLst/>
              <a:gdLst/>
              <a:ahLst/>
              <a:cxnLst/>
              <a:rect l="l" t="t" r="r" b="b"/>
              <a:pathLst>
                <a:path w="780414" h="710564" extrusionOk="0">
                  <a:moveTo>
                    <a:pt x="396240" y="304800"/>
                  </a:moveTo>
                  <a:lnTo>
                    <a:pt x="15240" y="0"/>
                  </a:lnTo>
                  <a:lnTo>
                    <a:pt x="0" y="21348"/>
                  </a:lnTo>
                  <a:lnTo>
                    <a:pt x="381000" y="326148"/>
                  </a:lnTo>
                  <a:lnTo>
                    <a:pt x="396240" y="304800"/>
                  </a:lnTo>
                  <a:close/>
                </a:path>
                <a:path w="780414" h="710564" extrusionOk="0">
                  <a:moveTo>
                    <a:pt x="780300" y="685800"/>
                  </a:moveTo>
                  <a:lnTo>
                    <a:pt x="475488" y="381000"/>
                  </a:lnTo>
                  <a:lnTo>
                    <a:pt x="454164" y="402348"/>
                  </a:lnTo>
                  <a:lnTo>
                    <a:pt x="734580" y="682764"/>
                  </a:lnTo>
                  <a:lnTo>
                    <a:pt x="45720" y="682764"/>
                  </a:lnTo>
                  <a:lnTo>
                    <a:pt x="396240" y="402348"/>
                  </a:lnTo>
                  <a:lnTo>
                    <a:pt x="381000" y="381000"/>
                  </a:lnTo>
                  <a:lnTo>
                    <a:pt x="0" y="685800"/>
                  </a:lnTo>
                  <a:lnTo>
                    <a:pt x="6108" y="694359"/>
                  </a:lnTo>
                  <a:lnTo>
                    <a:pt x="6108" y="710196"/>
                  </a:lnTo>
                  <a:lnTo>
                    <a:pt x="768108" y="710196"/>
                  </a:lnTo>
                  <a:lnTo>
                    <a:pt x="768108" y="698004"/>
                  </a:lnTo>
                  <a:lnTo>
                    <a:pt x="780300" y="685800"/>
                  </a:lnTo>
                  <a:close/>
                </a:path>
                <a:path w="780414" h="710564" extrusionOk="0">
                  <a:moveTo>
                    <a:pt x="780300" y="21348"/>
                  </a:moveTo>
                  <a:lnTo>
                    <a:pt x="758964" y="0"/>
                  </a:lnTo>
                  <a:lnTo>
                    <a:pt x="454164" y="304800"/>
                  </a:lnTo>
                  <a:lnTo>
                    <a:pt x="475488" y="326148"/>
                  </a:lnTo>
                  <a:lnTo>
                    <a:pt x="780300" y="21348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60" name="Google Shape;2060;p52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216139" y="5757671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1" name="Google Shape;2061;p52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1216139" y="65196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2" name="Google Shape;2062;p52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2054339" y="5757671"/>
              <a:ext cx="85344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3" name="Google Shape;2063;p52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054339" y="6519684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4" name="Google Shape;2064;p52"/>
            <p:cNvSpPr/>
            <p:nvPr/>
          </p:nvSpPr>
          <p:spPr>
            <a:xfrm>
              <a:off x="1295400" y="5833871"/>
              <a:ext cx="762000" cy="695325"/>
            </a:xfrm>
            <a:custGeom>
              <a:avLst/>
              <a:gdLst/>
              <a:ahLst/>
              <a:cxnLst/>
              <a:rect l="l" t="t" r="r" b="b"/>
              <a:pathLst>
                <a:path w="762000" h="695325" extrusionOk="0">
                  <a:moveTo>
                    <a:pt x="762000" y="685812"/>
                  </a:moveTo>
                  <a:lnTo>
                    <a:pt x="0" y="685812"/>
                  </a:lnTo>
                  <a:lnTo>
                    <a:pt x="0" y="694944"/>
                  </a:lnTo>
                  <a:lnTo>
                    <a:pt x="762000" y="694944"/>
                  </a:lnTo>
                  <a:lnTo>
                    <a:pt x="762000" y="685812"/>
                  </a:lnTo>
                  <a:close/>
                </a:path>
                <a:path w="762000" h="695325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762000" y="9144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65" name="Google Shape;2065;p52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758939" y="6138671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6" name="Google Shape;2066;p52"/>
            <p:cNvSpPr/>
            <p:nvPr/>
          </p:nvSpPr>
          <p:spPr>
            <a:xfrm>
              <a:off x="835139" y="5833871"/>
              <a:ext cx="1228725" cy="695325"/>
            </a:xfrm>
            <a:custGeom>
              <a:avLst/>
              <a:gdLst/>
              <a:ahLst/>
              <a:cxnLst/>
              <a:rect l="l" t="t" r="r" b="b"/>
              <a:pathLst>
                <a:path w="1228725" h="695325" extrusionOk="0">
                  <a:moveTo>
                    <a:pt x="1228344" y="9144"/>
                  </a:moveTo>
                  <a:lnTo>
                    <a:pt x="1228318" y="6108"/>
                  </a:lnTo>
                  <a:lnTo>
                    <a:pt x="1225308" y="6108"/>
                  </a:lnTo>
                  <a:lnTo>
                    <a:pt x="1219200" y="0"/>
                  </a:lnTo>
                  <a:lnTo>
                    <a:pt x="466331" y="677595"/>
                  </a:lnTo>
                  <a:lnTo>
                    <a:pt x="466331" y="6108"/>
                  </a:lnTo>
                  <a:lnTo>
                    <a:pt x="461264" y="6108"/>
                  </a:lnTo>
                  <a:lnTo>
                    <a:pt x="457200" y="0"/>
                  </a:lnTo>
                  <a:lnTo>
                    <a:pt x="457200" y="14236"/>
                  </a:lnTo>
                  <a:lnTo>
                    <a:pt x="457200" y="681761"/>
                  </a:lnTo>
                  <a:lnTo>
                    <a:pt x="12179" y="385076"/>
                  </a:lnTo>
                  <a:lnTo>
                    <a:pt x="457200" y="14236"/>
                  </a:lnTo>
                  <a:lnTo>
                    <a:pt x="457200" y="0"/>
                  </a:lnTo>
                  <a:lnTo>
                    <a:pt x="0" y="381000"/>
                  </a:lnTo>
                  <a:lnTo>
                    <a:pt x="4064" y="387108"/>
                  </a:lnTo>
                  <a:lnTo>
                    <a:pt x="3060" y="390144"/>
                  </a:lnTo>
                  <a:lnTo>
                    <a:pt x="460260" y="694944"/>
                  </a:lnTo>
                  <a:lnTo>
                    <a:pt x="461264" y="691908"/>
                  </a:lnTo>
                  <a:lnTo>
                    <a:pt x="463296" y="691908"/>
                  </a:lnTo>
                  <a:lnTo>
                    <a:pt x="466344" y="694944"/>
                  </a:lnTo>
                  <a:lnTo>
                    <a:pt x="1219200" y="17373"/>
                  </a:lnTo>
                  <a:lnTo>
                    <a:pt x="1219200" y="691908"/>
                  </a:lnTo>
                  <a:lnTo>
                    <a:pt x="1228318" y="691908"/>
                  </a:lnTo>
                  <a:lnTo>
                    <a:pt x="1228318" y="9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52"/>
            <p:cNvSpPr/>
            <p:nvPr/>
          </p:nvSpPr>
          <p:spPr>
            <a:xfrm>
              <a:off x="829056" y="5824753"/>
              <a:ext cx="1243965" cy="713740"/>
            </a:xfrm>
            <a:custGeom>
              <a:avLst/>
              <a:gdLst/>
              <a:ahLst/>
              <a:cxnLst/>
              <a:rect l="l" t="t" r="r" b="b"/>
              <a:pathLst>
                <a:path w="1243964" h="713740" extrusionOk="0">
                  <a:moveTo>
                    <a:pt x="1243545" y="15227"/>
                  </a:moveTo>
                  <a:lnTo>
                    <a:pt x="1231392" y="15227"/>
                  </a:lnTo>
                  <a:lnTo>
                    <a:pt x="1228344" y="12179"/>
                  </a:lnTo>
                  <a:lnTo>
                    <a:pt x="1228344" y="0"/>
                  </a:lnTo>
                  <a:lnTo>
                    <a:pt x="1216139" y="0"/>
                  </a:lnTo>
                  <a:lnTo>
                    <a:pt x="1216139" y="46329"/>
                  </a:lnTo>
                  <a:lnTo>
                    <a:pt x="1216139" y="685787"/>
                  </a:lnTo>
                  <a:lnTo>
                    <a:pt x="505599" y="685787"/>
                  </a:lnTo>
                  <a:lnTo>
                    <a:pt x="1216139" y="46329"/>
                  </a:lnTo>
                  <a:lnTo>
                    <a:pt x="1216139" y="0"/>
                  </a:lnTo>
                  <a:lnTo>
                    <a:pt x="1192098" y="0"/>
                  </a:lnTo>
                  <a:lnTo>
                    <a:pt x="1192098" y="27406"/>
                  </a:lnTo>
                  <a:lnTo>
                    <a:pt x="481571" y="666889"/>
                  </a:lnTo>
                  <a:lnTo>
                    <a:pt x="481571" y="27406"/>
                  </a:lnTo>
                  <a:lnTo>
                    <a:pt x="1192098" y="27406"/>
                  </a:lnTo>
                  <a:lnTo>
                    <a:pt x="1192098" y="0"/>
                  </a:lnTo>
                  <a:lnTo>
                    <a:pt x="466344" y="0"/>
                  </a:lnTo>
                  <a:lnTo>
                    <a:pt x="466344" y="13716"/>
                  </a:lnTo>
                  <a:lnTo>
                    <a:pt x="457200" y="3022"/>
                  </a:lnTo>
                  <a:lnTo>
                    <a:pt x="454139" y="5575"/>
                  </a:lnTo>
                  <a:lnTo>
                    <a:pt x="454139" y="42151"/>
                  </a:lnTo>
                  <a:lnTo>
                    <a:pt x="454139" y="674598"/>
                  </a:lnTo>
                  <a:lnTo>
                    <a:pt x="32499" y="393522"/>
                  </a:lnTo>
                  <a:lnTo>
                    <a:pt x="454139" y="42151"/>
                  </a:lnTo>
                  <a:lnTo>
                    <a:pt x="454139" y="5575"/>
                  </a:lnTo>
                  <a:lnTo>
                    <a:pt x="0" y="384022"/>
                  </a:lnTo>
                  <a:lnTo>
                    <a:pt x="9956" y="395668"/>
                  </a:lnTo>
                  <a:lnTo>
                    <a:pt x="3035" y="405371"/>
                  </a:lnTo>
                  <a:lnTo>
                    <a:pt x="460235" y="710158"/>
                  </a:lnTo>
                  <a:lnTo>
                    <a:pt x="466344" y="701611"/>
                  </a:lnTo>
                  <a:lnTo>
                    <a:pt x="466344" y="713206"/>
                  </a:lnTo>
                  <a:lnTo>
                    <a:pt x="1228344" y="713206"/>
                  </a:lnTo>
                  <a:lnTo>
                    <a:pt x="1228344" y="701027"/>
                  </a:lnTo>
                  <a:lnTo>
                    <a:pt x="1243545" y="701027"/>
                  </a:lnTo>
                  <a:lnTo>
                    <a:pt x="1243545" y="15227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68" name="Google Shape;2068;p52"/>
          <p:cNvSpPr txBox="1"/>
          <p:nvPr/>
        </p:nvSpPr>
        <p:spPr>
          <a:xfrm>
            <a:off x="2292591" y="4187456"/>
            <a:ext cx="194183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Euler cycle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9" name="Google Shape;2069;p52"/>
          <p:cNvSpPr txBox="1"/>
          <p:nvPr/>
        </p:nvSpPr>
        <p:spPr>
          <a:xfrm>
            <a:off x="2443975" y="5863844"/>
            <a:ext cx="223964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Euler path,  but no Euler cycle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0" name="Google Shape;2070;p52"/>
          <p:cNvSpPr txBox="1"/>
          <p:nvPr/>
        </p:nvSpPr>
        <p:spPr>
          <a:xfrm>
            <a:off x="6650202" y="4035044"/>
            <a:ext cx="184467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Euler cycle  no Euler path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5" name="Google Shape;2075;p53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076" name="Google Shape;2076;p53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77" name="Google Shape;2077;p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8" name="Google Shape;2078;p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9" name="Google Shape;2079;p5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0" name="Google Shape;2080;p53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81" name="Google Shape;2081;p5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2" name="Google Shape;2082;p5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3" name="Google Shape;2083;p5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4" name="Google Shape;2084;p5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5" name="Google Shape;2085;p5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6" name="Google Shape;2086;p5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150338" y="5937516"/>
              <a:ext cx="1228344" cy="1118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7" name="Google Shape;2087;p53"/>
          <p:cNvSpPr txBox="1">
            <a:spLocks noGrp="1"/>
          </p:cNvSpPr>
          <p:nvPr>
            <p:ph type="title"/>
          </p:nvPr>
        </p:nvSpPr>
        <p:spPr>
          <a:xfrm>
            <a:off x="721867" y="621296"/>
            <a:ext cx="8656815" cy="124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55563" marR="5080" lvl="0" indent="-4286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Necessary and sufficient conditions  for Euler cycles</a:t>
            </a:r>
            <a:endParaRPr dirty="0"/>
          </a:p>
        </p:txBody>
      </p:sp>
      <p:sp>
        <p:nvSpPr>
          <p:cNvPr id="2088" name="Google Shape;2088;p53"/>
          <p:cNvSpPr txBox="1"/>
          <p:nvPr/>
        </p:nvSpPr>
        <p:spPr>
          <a:xfrm>
            <a:off x="767575" y="2105672"/>
            <a:ext cx="8256905" cy="88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sng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Theorem 1:</a:t>
            </a:r>
            <a:r>
              <a:rPr lang="en-US" sz="28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connected multigraph has an Euler cycle if  and only if each of its vertices has even degree.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9" name="Google Shape;2089;p53"/>
          <p:cNvSpPr txBox="1"/>
          <p:nvPr/>
        </p:nvSpPr>
        <p:spPr>
          <a:xfrm>
            <a:off x="6290538" y="4513579"/>
            <a:ext cx="24574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0" name="Google Shape;2090;p53"/>
          <p:cNvSpPr txBox="1"/>
          <p:nvPr/>
        </p:nvSpPr>
        <p:spPr>
          <a:xfrm>
            <a:off x="5528538" y="5610859"/>
            <a:ext cx="24574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1" name="Google Shape;2091;p53"/>
          <p:cNvSpPr txBox="1"/>
          <p:nvPr/>
        </p:nvSpPr>
        <p:spPr>
          <a:xfrm>
            <a:off x="6290538" y="6708140"/>
            <a:ext cx="22923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92" name="Google Shape;2092;p53"/>
          <p:cNvGrpSpPr/>
          <p:nvPr/>
        </p:nvGrpSpPr>
        <p:grpSpPr>
          <a:xfrm>
            <a:off x="835139" y="3279660"/>
            <a:ext cx="6757796" cy="3581654"/>
            <a:chOff x="835139" y="3279660"/>
            <a:chExt cx="6757796" cy="3581654"/>
          </a:xfrm>
        </p:grpSpPr>
        <p:sp>
          <p:nvSpPr>
            <p:cNvPr id="2093" name="Google Shape;2093;p53"/>
            <p:cNvSpPr/>
            <p:nvPr/>
          </p:nvSpPr>
          <p:spPr>
            <a:xfrm>
              <a:off x="5663171" y="4706124"/>
              <a:ext cx="1929764" cy="2155190"/>
            </a:xfrm>
            <a:custGeom>
              <a:avLst/>
              <a:gdLst/>
              <a:ahLst/>
              <a:cxnLst/>
              <a:rect l="l" t="t" r="r" b="b"/>
              <a:pathLst>
                <a:path w="1929765" h="2155190" extrusionOk="0">
                  <a:moveTo>
                    <a:pt x="630936" y="2054339"/>
                  </a:moveTo>
                  <a:lnTo>
                    <a:pt x="563880" y="2023859"/>
                  </a:lnTo>
                  <a:lnTo>
                    <a:pt x="499872" y="1993379"/>
                  </a:lnTo>
                  <a:lnTo>
                    <a:pt x="435876" y="1959851"/>
                  </a:lnTo>
                  <a:lnTo>
                    <a:pt x="374904" y="1923275"/>
                  </a:lnTo>
                  <a:lnTo>
                    <a:pt x="292608" y="1868411"/>
                  </a:lnTo>
                  <a:lnTo>
                    <a:pt x="243852" y="1825739"/>
                  </a:lnTo>
                  <a:lnTo>
                    <a:pt x="219456" y="1804403"/>
                  </a:lnTo>
                  <a:lnTo>
                    <a:pt x="179832" y="1755635"/>
                  </a:lnTo>
                  <a:lnTo>
                    <a:pt x="131076" y="1673339"/>
                  </a:lnTo>
                  <a:lnTo>
                    <a:pt x="94488" y="1581912"/>
                  </a:lnTo>
                  <a:lnTo>
                    <a:pt x="76200" y="1514843"/>
                  </a:lnTo>
                  <a:lnTo>
                    <a:pt x="60960" y="1444739"/>
                  </a:lnTo>
                  <a:lnTo>
                    <a:pt x="48768" y="1374635"/>
                  </a:lnTo>
                  <a:lnTo>
                    <a:pt x="30480" y="1228331"/>
                  </a:lnTo>
                  <a:lnTo>
                    <a:pt x="0" y="1231379"/>
                  </a:lnTo>
                  <a:lnTo>
                    <a:pt x="12192" y="1304531"/>
                  </a:lnTo>
                  <a:lnTo>
                    <a:pt x="21336" y="1377683"/>
                  </a:lnTo>
                  <a:lnTo>
                    <a:pt x="33540" y="1450835"/>
                  </a:lnTo>
                  <a:lnTo>
                    <a:pt x="48768" y="1520939"/>
                  </a:lnTo>
                  <a:lnTo>
                    <a:pt x="67056" y="1587995"/>
                  </a:lnTo>
                  <a:lnTo>
                    <a:pt x="79248" y="1621536"/>
                  </a:lnTo>
                  <a:lnTo>
                    <a:pt x="91452" y="1652003"/>
                  </a:lnTo>
                  <a:lnTo>
                    <a:pt x="103632" y="1685531"/>
                  </a:lnTo>
                  <a:lnTo>
                    <a:pt x="137160" y="1743443"/>
                  </a:lnTo>
                  <a:lnTo>
                    <a:pt x="176784" y="1798307"/>
                  </a:lnTo>
                  <a:lnTo>
                    <a:pt x="222504" y="1847075"/>
                  </a:lnTo>
                  <a:lnTo>
                    <a:pt x="301764" y="1911083"/>
                  </a:lnTo>
                  <a:lnTo>
                    <a:pt x="359676" y="1947659"/>
                  </a:lnTo>
                  <a:lnTo>
                    <a:pt x="420624" y="1984235"/>
                  </a:lnTo>
                  <a:lnTo>
                    <a:pt x="484632" y="2017763"/>
                  </a:lnTo>
                  <a:lnTo>
                    <a:pt x="551688" y="2048256"/>
                  </a:lnTo>
                  <a:lnTo>
                    <a:pt x="618744" y="2081784"/>
                  </a:lnTo>
                  <a:lnTo>
                    <a:pt x="630936" y="2054339"/>
                  </a:lnTo>
                  <a:close/>
                </a:path>
                <a:path w="1929765" h="2155190" extrusionOk="0">
                  <a:moveTo>
                    <a:pt x="630936" y="100571"/>
                  </a:moveTo>
                  <a:lnTo>
                    <a:pt x="551688" y="103619"/>
                  </a:lnTo>
                  <a:lnTo>
                    <a:pt x="484632" y="137160"/>
                  </a:lnTo>
                  <a:lnTo>
                    <a:pt x="420624" y="170675"/>
                  </a:lnTo>
                  <a:lnTo>
                    <a:pt x="359676" y="204203"/>
                  </a:lnTo>
                  <a:lnTo>
                    <a:pt x="301764" y="243827"/>
                  </a:lnTo>
                  <a:lnTo>
                    <a:pt x="246888" y="286512"/>
                  </a:lnTo>
                  <a:lnTo>
                    <a:pt x="198120" y="332219"/>
                  </a:lnTo>
                  <a:lnTo>
                    <a:pt x="155448" y="384048"/>
                  </a:lnTo>
                  <a:lnTo>
                    <a:pt x="118872" y="438912"/>
                  </a:lnTo>
                  <a:lnTo>
                    <a:pt x="91452" y="499859"/>
                  </a:lnTo>
                  <a:lnTo>
                    <a:pt x="67056" y="566915"/>
                  </a:lnTo>
                  <a:lnTo>
                    <a:pt x="48768" y="633971"/>
                  </a:lnTo>
                  <a:lnTo>
                    <a:pt x="33540" y="704075"/>
                  </a:lnTo>
                  <a:lnTo>
                    <a:pt x="21336" y="777227"/>
                  </a:lnTo>
                  <a:lnTo>
                    <a:pt x="12192" y="850379"/>
                  </a:lnTo>
                  <a:lnTo>
                    <a:pt x="0" y="923531"/>
                  </a:lnTo>
                  <a:lnTo>
                    <a:pt x="30480" y="926579"/>
                  </a:lnTo>
                  <a:lnTo>
                    <a:pt x="48768" y="780275"/>
                  </a:lnTo>
                  <a:lnTo>
                    <a:pt x="60960" y="710171"/>
                  </a:lnTo>
                  <a:lnTo>
                    <a:pt x="76200" y="640067"/>
                  </a:lnTo>
                  <a:lnTo>
                    <a:pt x="94488" y="573024"/>
                  </a:lnTo>
                  <a:lnTo>
                    <a:pt x="131076" y="481571"/>
                  </a:lnTo>
                  <a:lnTo>
                    <a:pt x="161544" y="426707"/>
                  </a:lnTo>
                  <a:lnTo>
                    <a:pt x="198120" y="374891"/>
                  </a:lnTo>
                  <a:lnTo>
                    <a:pt x="243852" y="329171"/>
                  </a:lnTo>
                  <a:lnTo>
                    <a:pt x="265176" y="307848"/>
                  </a:lnTo>
                  <a:lnTo>
                    <a:pt x="320052" y="265163"/>
                  </a:lnTo>
                  <a:lnTo>
                    <a:pt x="374904" y="228600"/>
                  </a:lnTo>
                  <a:lnTo>
                    <a:pt x="435876" y="195059"/>
                  </a:lnTo>
                  <a:lnTo>
                    <a:pt x="499872" y="161531"/>
                  </a:lnTo>
                  <a:lnTo>
                    <a:pt x="563880" y="131051"/>
                  </a:lnTo>
                  <a:lnTo>
                    <a:pt x="630936" y="100571"/>
                  </a:lnTo>
                  <a:close/>
                </a:path>
                <a:path w="1929765" h="2155190" extrusionOk="0">
                  <a:moveTo>
                    <a:pt x="646176" y="252971"/>
                  </a:moveTo>
                  <a:lnTo>
                    <a:pt x="640080" y="161531"/>
                  </a:lnTo>
                  <a:lnTo>
                    <a:pt x="609600" y="164579"/>
                  </a:lnTo>
                  <a:lnTo>
                    <a:pt x="615696" y="210312"/>
                  </a:lnTo>
                  <a:lnTo>
                    <a:pt x="618744" y="252971"/>
                  </a:lnTo>
                  <a:lnTo>
                    <a:pt x="618744" y="323075"/>
                  </a:lnTo>
                  <a:lnTo>
                    <a:pt x="615696" y="344424"/>
                  </a:lnTo>
                  <a:lnTo>
                    <a:pt x="612648" y="368795"/>
                  </a:lnTo>
                  <a:lnTo>
                    <a:pt x="606564" y="390131"/>
                  </a:lnTo>
                  <a:lnTo>
                    <a:pt x="600456" y="414515"/>
                  </a:lnTo>
                  <a:lnTo>
                    <a:pt x="591312" y="435851"/>
                  </a:lnTo>
                  <a:lnTo>
                    <a:pt x="569976" y="484619"/>
                  </a:lnTo>
                  <a:lnTo>
                    <a:pt x="536448" y="536448"/>
                  </a:lnTo>
                  <a:lnTo>
                    <a:pt x="469392" y="615683"/>
                  </a:lnTo>
                  <a:lnTo>
                    <a:pt x="414540" y="670547"/>
                  </a:lnTo>
                  <a:lnTo>
                    <a:pt x="384048" y="697979"/>
                  </a:lnTo>
                  <a:lnTo>
                    <a:pt x="316992" y="752843"/>
                  </a:lnTo>
                  <a:lnTo>
                    <a:pt x="280428" y="783336"/>
                  </a:lnTo>
                  <a:lnTo>
                    <a:pt x="243852" y="810755"/>
                  </a:lnTo>
                  <a:lnTo>
                    <a:pt x="167652" y="871715"/>
                  </a:lnTo>
                  <a:lnTo>
                    <a:pt x="88392" y="929627"/>
                  </a:lnTo>
                  <a:lnTo>
                    <a:pt x="6096" y="990600"/>
                  </a:lnTo>
                  <a:lnTo>
                    <a:pt x="24384" y="1011936"/>
                  </a:lnTo>
                  <a:lnTo>
                    <a:pt x="103632" y="954024"/>
                  </a:lnTo>
                  <a:lnTo>
                    <a:pt x="182880" y="893051"/>
                  </a:lnTo>
                  <a:lnTo>
                    <a:pt x="262140" y="835139"/>
                  </a:lnTo>
                  <a:lnTo>
                    <a:pt x="298704" y="804659"/>
                  </a:lnTo>
                  <a:lnTo>
                    <a:pt x="335280" y="777227"/>
                  </a:lnTo>
                  <a:lnTo>
                    <a:pt x="368808" y="746747"/>
                  </a:lnTo>
                  <a:lnTo>
                    <a:pt x="402336" y="719315"/>
                  </a:lnTo>
                  <a:lnTo>
                    <a:pt x="432828" y="688848"/>
                  </a:lnTo>
                  <a:lnTo>
                    <a:pt x="463296" y="661403"/>
                  </a:lnTo>
                  <a:lnTo>
                    <a:pt x="490740" y="633971"/>
                  </a:lnTo>
                  <a:lnTo>
                    <a:pt x="539496" y="579107"/>
                  </a:lnTo>
                  <a:lnTo>
                    <a:pt x="579120" y="524243"/>
                  </a:lnTo>
                  <a:lnTo>
                    <a:pt x="606564" y="472427"/>
                  </a:lnTo>
                  <a:lnTo>
                    <a:pt x="618744" y="448043"/>
                  </a:lnTo>
                  <a:lnTo>
                    <a:pt x="627888" y="420624"/>
                  </a:lnTo>
                  <a:lnTo>
                    <a:pt x="640080" y="371843"/>
                  </a:lnTo>
                  <a:lnTo>
                    <a:pt x="646176" y="323075"/>
                  </a:lnTo>
                  <a:lnTo>
                    <a:pt x="646176" y="252971"/>
                  </a:lnTo>
                  <a:close/>
                </a:path>
                <a:path w="1929765" h="2155190" extrusionOk="0">
                  <a:moveTo>
                    <a:pt x="713232" y="2063483"/>
                  </a:moveTo>
                  <a:lnTo>
                    <a:pt x="691896" y="1975091"/>
                  </a:lnTo>
                  <a:lnTo>
                    <a:pt x="667512" y="1889760"/>
                  </a:lnTo>
                  <a:lnTo>
                    <a:pt x="640080" y="1804403"/>
                  </a:lnTo>
                  <a:lnTo>
                    <a:pt x="615696" y="1722107"/>
                  </a:lnTo>
                  <a:lnTo>
                    <a:pt x="600456" y="1682483"/>
                  </a:lnTo>
                  <a:lnTo>
                    <a:pt x="554736" y="1572755"/>
                  </a:lnTo>
                  <a:lnTo>
                    <a:pt x="484632" y="1447800"/>
                  </a:lnTo>
                  <a:lnTo>
                    <a:pt x="441960" y="1399019"/>
                  </a:lnTo>
                  <a:lnTo>
                    <a:pt x="399288" y="1359395"/>
                  </a:lnTo>
                  <a:lnTo>
                    <a:pt x="350520" y="1322819"/>
                  </a:lnTo>
                  <a:lnTo>
                    <a:pt x="252984" y="1271003"/>
                  </a:lnTo>
                  <a:lnTo>
                    <a:pt x="201168" y="1249667"/>
                  </a:lnTo>
                  <a:lnTo>
                    <a:pt x="149364" y="1231379"/>
                  </a:lnTo>
                  <a:lnTo>
                    <a:pt x="94488" y="1216139"/>
                  </a:lnTo>
                  <a:lnTo>
                    <a:pt x="88392" y="1243571"/>
                  </a:lnTo>
                  <a:lnTo>
                    <a:pt x="140208" y="1258824"/>
                  </a:lnTo>
                  <a:lnTo>
                    <a:pt x="192024" y="1277112"/>
                  </a:lnTo>
                  <a:lnTo>
                    <a:pt x="289560" y="1319771"/>
                  </a:lnTo>
                  <a:lnTo>
                    <a:pt x="313944" y="1335024"/>
                  </a:lnTo>
                  <a:lnTo>
                    <a:pt x="335280" y="1347203"/>
                  </a:lnTo>
                  <a:lnTo>
                    <a:pt x="402336" y="1399019"/>
                  </a:lnTo>
                  <a:lnTo>
                    <a:pt x="441960" y="1441691"/>
                  </a:lnTo>
                  <a:lnTo>
                    <a:pt x="496824" y="1520939"/>
                  </a:lnTo>
                  <a:lnTo>
                    <a:pt x="512076" y="1551419"/>
                  </a:lnTo>
                  <a:lnTo>
                    <a:pt x="530364" y="1584947"/>
                  </a:lnTo>
                  <a:lnTo>
                    <a:pt x="545592" y="1618475"/>
                  </a:lnTo>
                  <a:lnTo>
                    <a:pt x="560832" y="1655051"/>
                  </a:lnTo>
                  <a:lnTo>
                    <a:pt x="573024" y="1694675"/>
                  </a:lnTo>
                  <a:lnTo>
                    <a:pt x="588276" y="1731251"/>
                  </a:lnTo>
                  <a:lnTo>
                    <a:pt x="612648" y="1813560"/>
                  </a:lnTo>
                  <a:lnTo>
                    <a:pt x="640080" y="1895856"/>
                  </a:lnTo>
                  <a:lnTo>
                    <a:pt x="664476" y="1984235"/>
                  </a:lnTo>
                  <a:lnTo>
                    <a:pt x="685800" y="2072627"/>
                  </a:lnTo>
                  <a:lnTo>
                    <a:pt x="713232" y="2063483"/>
                  </a:lnTo>
                  <a:close/>
                </a:path>
                <a:path w="1929765" h="2155190" extrusionOk="0">
                  <a:moveTo>
                    <a:pt x="1929396" y="1066800"/>
                  </a:moveTo>
                  <a:lnTo>
                    <a:pt x="862596" y="0"/>
                  </a:lnTo>
                  <a:lnTo>
                    <a:pt x="844296" y="21336"/>
                  </a:lnTo>
                  <a:lnTo>
                    <a:pt x="1886712" y="1063752"/>
                  </a:lnTo>
                  <a:lnTo>
                    <a:pt x="91452" y="1063752"/>
                  </a:lnTo>
                  <a:lnTo>
                    <a:pt x="91452" y="1091171"/>
                  </a:lnTo>
                  <a:lnTo>
                    <a:pt x="1886712" y="1091171"/>
                  </a:lnTo>
                  <a:lnTo>
                    <a:pt x="844296" y="2133587"/>
                  </a:lnTo>
                  <a:lnTo>
                    <a:pt x="862596" y="2154936"/>
                  </a:lnTo>
                  <a:lnTo>
                    <a:pt x="1929396" y="1088136"/>
                  </a:lnTo>
                  <a:lnTo>
                    <a:pt x="1920252" y="1077480"/>
                  </a:lnTo>
                  <a:lnTo>
                    <a:pt x="1929396" y="106680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4" name="Google Shape;2094;p5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139939" y="3279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5" name="Google Shape;2095;p5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139939" y="4041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6" name="Google Shape;2096;p5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597139" y="3660660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" name="Google Shape;2097;p53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978139" y="3279660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8" name="Google Shape;2098;p5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978139" y="4041660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9" name="Google Shape;2099;p53"/>
            <p:cNvSpPr/>
            <p:nvPr/>
          </p:nvSpPr>
          <p:spPr>
            <a:xfrm>
              <a:off x="1219200" y="3355860"/>
              <a:ext cx="762000" cy="9525"/>
            </a:xfrm>
            <a:custGeom>
              <a:avLst/>
              <a:gdLst/>
              <a:ahLst/>
              <a:cxnLst/>
              <a:rect l="l" t="t" r="r" b="b"/>
              <a:pathLst>
                <a:path w="762000" h="9525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762000" y="9131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00" name="Google Shape;2100;p53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5407139" y="3279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1" name="Google Shape;2101;p53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407139" y="4041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2" name="Google Shape;2102;p53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864339" y="3660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3" name="Google Shape;2103;p53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245339" y="3279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4" name="Google Shape;2104;p53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6245339" y="4041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5" name="Google Shape;2105;p53"/>
            <p:cNvSpPr/>
            <p:nvPr/>
          </p:nvSpPr>
          <p:spPr>
            <a:xfrm>
              <a:off x="5483339" y="3355860"/>
              <a:ext cx="771525" cy="695325"/>
            </a:xfrm>
            <a:custGeom>
              <a:avLst/>
              <a:gdLst/>
              <a:ahLst/>
              <a:cxnLst/>
              <a:rect l="l" t="t" r="r" b="b"/>
              <a:pathLst>
                <a:path w="771525" h="695325" extrusionOk="0">
                  <a:moveTo>
                    <a:pt x="771144" y="9131"/>
                  </a:moveTo>
                  <a:lnTo>
                    <a:pt x="771131" y="6083"/>
                  </a:lnTo>
                  <a:lnTo>
                    <a:pt x="768083" y="6083"/>
                  </a:lnTo>
                  <a:lnTo>
                    <a:pt x="765060" y="3060"/>
                  </a:lnTo>
                  <a:lnTo>
                    <a:pt x="765060" y="0"/>
                  </a:lnTo>
                  <a:lnTo>
                    <a:pt x="762000" y="0"/>
                  </a:lnTo>
                  <a:lnTo>
                    <a:pt x="762000" y="18275"/>
                  </a:lnTo>
                  <a:lnTo>
                    <a:pt x="762000" y="676656"/>
                  </a:lnTo>
                  <a:lnTo>
                    <a:pt x="466344" y="381000"/>
                  </a:lnTo>
                  <a:lnTo>
                    <a:pt x="457200" y="390131"/>
                  </a:lnTo>
                  <a:lnTo>
                    <a:pt x="752868" y="685800"/>
                  </a:lnTo>
                  <a:lnTo>
                    <a:pt x="17513" y="685800"/>
                  </a:lnTo>
                  <a:lnTo>
                    <a:pt x="387108" y="390131"/>
                  </a:lnTo>
                  <a:lnTo>
                    <a:pt x="381000" y="381000"/>
                  </a:lnTo>
                  <a:lnTo>
                    <a:pt x="9131" y="678497"/>
                  </a:lnTo>
                  <a:lnTo>
                    <a:pt x="9131" y="16446"/>
                  </a:lnTo>
                  <a:lnTo>
                    <a:pt x="381000" y="313931"/>
                  </a:lnTo>
                  <a:lnTo>
                    <a:pt x="387108" y="304800"/>
                  </a:lnTo>
                  <a:lnTo>
                    <a:pt x="17513" y="9131"/>
                  </a:lnTo>
                  <a:lnTo>
                    <a:pt x="752868" y="9131"/>
                  </a:lnTo>
                  <a:lnTo>
                    <a:pt x="457200" y="304800"/>
                  </a:lnTo>
                  <a:lnTo>
                    <a:pt x="466344" y="313931"/>
                  </a:lnTo>
                  <a:lnTo>
                    <a:pt x="762000" y="18275"/>
                  </a:lnTo>
                  <a:lnTo>
                    <a:pt x="762000" y="0"/>
                  </a:lnTo>
                  <a:lnTo>
                    <a:pt x="6108" y="0"/>
                  </a:lnTo>
                  <a:lnTo>
                    <a:pt x="3060" y="0"/>
                  </a:lnTo>
                  <a:lnTo>
                    <a:pt x="3060" y="4559"/>
                  </a:lnTo>
                  <a:lnTo>
                    <a:pt x="2032" y="6083"/>
                  </a:lnTo>
                  <a:lnTo>
                    <a:pt x="0" y="6083"/>
                  </a:lnTo>
                  <a:lnTo>
                    <a:pt x="0" y="9131"/>
                  </a:lnTo>
                  <a:lnTo>
                    <a:pt x="0" y="685800"/>
                  </a:lnTo>
                  <a:lnTo>
                    <a:pt x="0" y="691883"/>
                  </a:lnTo>
                  <a:lnTo>
                    <a:pt x="3060" y="691883"/>
                  </a:lnTo>
                  <a:lnTo>
                    <a:pt x="3060" y="694931"/>
                  </a:lnTo>
                  <a:lnTo>
                    <a:pt x="6108" y="694931"/>
                  </a:lnTo>
                  <a:lnTo>
                    <a:pt x="762000" y="694931"/>
                  </a:lnTo>
                  <a:lnTo>
                    <a:pt x="765060" y="694931"/>
                  </a:lnTo>
                  <a:lnTo>
                    <a:pt x="765060" y="691883"/>
                  </a:lnTo>
                  <a:lnTo>
                    <a:pt x="771131" y="691883"/>
                  </a:lnTo>
                  <a:lnTo>
                    <a:pt x="771131" y="685812"/>
                  </a:lnTo>
                  <a:lnTo>
                    <a:pt x="771131" y="9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53"/>
            <p:cNvSpPr/>
            <p:nvPr/>
          </p:nvSpPr>
          <p:spPr>
            <a:xfrm>
              <a:off x="1219200" y="3346716"/>
              <a:ext cx="762000" cy="27940"/>
            </a:xfrm>
            <a:custGeom>
              <a:avLst/>
              <a:gdLst/>
              <a:ahLst/>
              <a:cxnLst/>
              <a:rect l="l" t="t" r="r" b="b"/>
              <a:pathLst>
                <a:path w="762000" h="27939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762000" y="27432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53"/>
            <p:cNvSpPr/>
            <p:nvPr/>
          </p:nvSpPr>
          <p:spPr>
            <a:xfrm>
              <a:off x="1216139" y="3355860"/>
              <a:ext cx="771525" cy="695325"/>
            </a:xfrm>
            <a:custGeom>
              <a:avLst/>
              <a:gdLst/>
              <a:ahLst/>
              <a:cxnLst/>
              <a:rect l="l" t="t" r="r" b="b"/>
              <a:pathLst>
                <a:path w="771525" h="695325" extrusionOk="0">
                  <a:moveTo>
                    <a:pt x="387096" y="304800"/>
                  </a:moveTo>
                  <a:lnTo>
                    <a:pt x="6096" y="0"/>
                  </a:lnTo>
                  <a:lnTo>
                    <a:pt x="0" y="9131"/>
                  </a:lnTo>
                  <a:lnTo>
                    <a:pt x="381000" y="313931"/>
                  </a:lnTo>
                  <a:lnTo>
                    <a:pt x="387096" y="304800"/>
                  </a:lnTo>
                  <a:close/>
                </a:path>
                <a:path w="771525" h="695325" extrusionOk="0">
                  <a:moveTo>
                    <a:pt x="771144" y="685800"/>
                  </a:moveTo>
                  <a:lnTo>
                    <a:pt x="466344" y="381000"/>
                  </a:lnTo>
                  <a:lnTo>
                    <a:pt x="457200" y="390131"/>
                  </a:lnTo>
                  <a:lnTo>
                    <a:pt x="752868" y="685800"/>
                  </a:lnTo>
                  <a:lnTo>
                    <a:pt x="17500" y="685800"/>
                  </a:lnTo>
                  <a:lnTo>
                    <a:pt x="387096" y="390131"/>
                  </a:lnTo>
                  <a:lnTo>
                    <a:pt x="381000" y="381000"/>
                  </a:lnTo>
                  <a:lnTo>
                    <a:pt x="0" y="685800"/>
                  </a:lnTo>
                  <a:lnTo>
                    <a:pt x="3060" y="690384"/>
                  </a:lnTo>
                  <a:lnTo>
                    <a:pt x="3060" y="694931"/>
                  </a:lnTo>
                  <a:lnTo>
                    <a:pt x="6096" y="694931"/>
                  </a:lnTo>
                  <a:lnTo>
                    <a:pt x="762000" y="694931"/>
                  </a:lnTo>
                  <a:lnTo>
                    <a:pt x="765060" y="694931"/>
                  </a:lnTo>
                  <a:lnTo>
                    <a:pt x="765060" y="691883"/>
                  </a:lnTo>
                  <a:lnTo>
                    <a:pt x="771144" y="685800"/>
                  </a:lnTo>
                  <a:close/>
                </a:path>
                <a:path w="771525" h="695325" extrusionOk="0">
                  <a:moveTo>
                    <a:pt x="771144" y="9131"/>
                  </a:moveTo>
                  <a:lnTo>
                    <a:pt x="762000" y="0"/>
                  </a:lnTo>
                  <a:lnTo>
                    <a:pt x="457200" y="304800"/>
                  </a:lnTo>
                  <a:lnTo>
                    <a:pt x="466344" y="313931"/>
                  </a:lnTo>
                  <a:lnTo>
                    <a:pt x="771144" y="9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53"/>
            <p:cNvSpPr/>
            <p:nvPr/>
          </p:nvSpPr>
          <p:spPr>
            <a:xfrm>
              <a:off x="1213091" y="3349751"/>
              <a:ext cx="780415" cy="710565"/>
            </a:xfrm>
            <a:custGeom>
              <a:avLst/>
              <a:gdLst/>
              <a:ahLst/>
              <a:cxnLst/>
              <a:rect l="l" t="t" r="r" b="b"/>
              <a:pathLst>
                <a:path w="780414" h="710564" extrusionOk="0">
                  <a:moveTo>
                    <a:pt x="396240" y="304800"/>
                  </a:moveTo>
                  <a:lnTo>
                    <a:pt x="15240" y="0"/>
                  </a:lnTo>
                  <a:lnTo>
                    <a:pt x="0" y="21336"/>
                  </a:lnTo>
                  <a:lnTo>
                    <a:pt x="381000" y="326136"/>
                  </a:lnTo>
                  <a:lnTo>
                    <a:pt x="396240" y="304800"/>
                  </a:lnTo>
                  <a:close/>
                </a:path>
                <a:path w="780414" h="710564" extrusionOk="0">
                  <a:moveTo>
                    <a:pt x="780300" y="685800"/>
                  </a:moveTo>
                  <a:lnTo>
                    <a:pt x="475500" y="381000"/>
                  </a:lnTo>
                  <a:lnTo>
                    <a:pt x="454164" y="402336"/>
                  </a:lnTo>
                  <a:lnTo>
                    <a:pt x="734593" y="682764"/>
                  </a:lnTo>
                  <a:lnTo>
                    <a:pt x="45694" y="682764"/>
                  </a:lnTo>
                  <a:lnTo>
                    <a:pt x="396240" y="402336"/>
                  </a:lnTo>
                  <a:lnTo>
                    <a:pt x="381000" y="381000"/>
                  </a:lnTo>
                  <a:lnTo>
                    <a:pt x="0" y="685800"/>
                  </a:lnTo>
                  <a:lnTo>
                    <a:pt x="6108" y="694359"/>
                  </a:lnTo>
                  <a:lnTo>
                    <a:pt x="6108" y="710196"/>
                  </a:lnTo>
                  <a:lnTo>
                    <a:pt x="768108" y="710196"/>
                  </a:lnTo>
                  <a:lnTo>
                    <a:pt x="768108" y="697992"/>
                  </a:lnTo>
                  <a:lnTo>
                    <a:pt x="780300" y="685800"/>
                  </a:lnTo>
                  <a:close/>
                </a:path>
                <a:path w="780414" h="710564" extrusionOk="0">
                  <a:moveTo>
                    <a:pt x="780300" y="21336"/>
                  </a:moveTo>
                  <a:lnTo>
                    <a:pt x="758964" y="0"/>
                  </a:lnTo>
                  <a:lnTo>
                    <a:pt x="454164" y="304800"/>
                  </a:lnTo>
                  <a:lnTo>
                    <a:pt x="475500" y="326136"/>
                  </a:lnTo>
                  <a:lnTo>
                    <a:pt x="780300" y="21336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09" name="Google Shape;2109;p5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292339" y="50322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0" name="Google Shape;2110;p5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292339" y="57942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1" name="Google Shape;2111;p5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130539" y="5032260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2" name="Google Shape;2112;p5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130539" y="5794260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3" name="Google Shape;2113;p53"/>
            <p:cNvSpPr/>
            <p:nvPr/>
          </p:nvSpPr>
          <p:spPr>
            <a:xfrm>
              <a:off x="1371600" y="5108460"/>
              <a:ext cx="762000" cy="695325"/>
            </a:xfrm>
            <a:custGeom>
              <a:avLst/>
              <a:gdLst/>
              <a:ahLst/>
              <a:cxnLst/>
              <a:rect l="l" t="t" r="r" b="b"/>
              <a:pathLst>
                <a:path w="762000" h="695325" extrusionOk="0">
                  <a:moveTo>
                    <a:pt x="762000" y="685800"/>
                  </a:moveTo>
                  <a:lnTo>
                    <a:pt x="0" y="685800"/>
                  </a:lnTo>
                  <a:lnTo>
                    <a:pt x="0" y="694931"/>
                  </a:lnTo>
                  <a:lnTo>
                    <a:pt x="762000" y="694931"/>
                  </a:lnTo>
                  <a:lnTo>
                    <a:pt x="762000" y="685800"/>
                  </a:lnTo>
                  <a:close/>
                </a:path>
                <a:path w="762000" h="695325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762000" y="9131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14" name="Google Shape;2114;p53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835139" y="5413260"/>
              <a:ext cx="85356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5" name="Google Shape;2115;p53"/>
            <p:cNvSpPr/>
            <p:nvPr/>
          </p:nvSpPr>
          <p:spPr>
            <a:xfrm>
              <a:off x="911339" y="5108460"/>
              <a:ext cx="1228725" cy="695325"/>
            </a:xfrm>
            <a:custGeom>
              <a:avLst/>
              <a:gdLst/>
              <a:ahLst/>
              <a:cxnLst/>
              <a:rect l="l" t="t" r="r" b="b"/>
              <a:pathLst>
                <a:path w="1228725" h="695325" extrusionOk="0">
                  <a:moveTo>
                    <a:pt x="1228344" y="9131"/>
                  </a:moveTo>
                  <a:lnTo>
                    <a:pt x="1228318" y="6083"/>
                  </a:lnTo>
                  <a:lnTo>
                    <a:pt x="1225283" y="6083"/>
                  </a:lnTo>
                  <a:lnTo>
                    <a:pt x="1219200" y="0"/>
                  </a:lnTo>
                  <a:lnTo>
                    <a:pt x="466331" y="677583"/>
                  </a:lnTo>
                  <a:lnTo>
                    <a:pt x="466331" y="6083"/>
                  </a:lnTo>
                  <a:lnTo>
                    <a:pt x="461251" y="6083"/>
                  </a:lnTo>
                  <a:lnTo>
                    <a:pt x="457200" y="0"/>
                  </a:lnTo>
                  <a:lnTo>
                    <a:pt x="457200" y="14224"/>
                  </a:lnTo>
                  <a:lnTo>
                    <a:pt x="457200" y="681748"/>
                  </a:lnTo>
                  <a:lnTo>
                    <a:pt x="12179" y="385064"/>
                  </a:lnTo>
                  <a:lnTo>
                    <a:pt x="457200" y="14224"/>
                  </a:lnTo>
                  <a:lnTo>
                    <a:pt x="457200" y="0"/>
                  </a:lnTo>
                  <a:lnTo>
                    <a:pt x="0" y="381000"/>
                  </a:lnTo>
                  <a:lnTo>
                    <a:pt x="4064" y="387096"/>
                  </a:lnTo>
                  <a:lnTo>
                    <a:pt x="3060" y="390131"/>
                  </a:lnTo>
                  <a:lnTo>
                    <a:pt x="460260" y="694931"/>
                  </a:lnTo>
                  <a:lnTo>
                    <a:pt x="461264" y="691883"/>
                  </a:lnTo>
                  <a:lnTo>
                    <a:pt x="463283" y="691883"/>
                  </a:lnTo>
                  <a:lnTo>
                    <a:pt x="466344" y="694931"/>
                  </a:lnTo>
                  <a:lnTo>
                    <a:pt x="1219200" y="17360"/>
                  </a:lnTo>
                  <a:lnTo>
                    <a:pt x="1219200" y="691883"/>
                  </a:lnTo>
                  <a:lnTo>
                    <a:pt x="1228318" y="691883"/>
                  </a:lnTo>
                  <a:lnTo>
                    <a:pt x="1228318" y="9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53"/>
            <p:cNvSpPr/>
            <p:nvPr/>
          </p:nvSpPr>
          <p:spPr>
            <a:xfrm>
              <a:off x="905256" y="5099329"/>
              <a:ext cx="1243965" cy="713740"/>
            </a:xfrm>
            <a:custGeom>
              <a:avLst/>
              <a:gdLst/>
              <a:ahLst/>
              <a:cxnLst/>
              <a:rect l="l" t="t" r="r" b="b"/>
              <a:pathLst>
                <a:path w="1243964" h="713739" extrusionOk="0">
                  <a:moveTo>
                    <a:pt x="1243545" y="15214"/>
                  </a:moveTo>
                  <a:lnTo>
                    <a:pt x="1231379" y="15214"/>
                  </a:lnTo>
                  <a:lnTo>
                    <a:pt x="1228344" y="12179"/>
                  </a:lnTo>
                  <a:lnTo>
                    <a:pt x="1228344" y="0"/>
                  </a:lnTo>
                  <a:lnTo>
                    <a:pt x="1216139" y="0"/>
                  </a:lnTo>
                  <a:lnTo>
                    <a:pt x="1216139" y="46304"/>
                  </a:lnTo>
                  <a:lnTo>
                    <a:pt x="1216139" y="685800"/>
                  </a:lnTo>
                  <a:lnTo>
                    <a:pt x="505587" y="685800"/>
                  </a:lnTo>
                  <a:lnTo>
                    <a:pt x="1216139" y="46304"/>
                  </a:lnTo>
                  <a:lnTo>
                    <a:pt x="1216139" y="0"/>
                  </a:lnTo>
                  <a:lnTo>
                    <a:pt x="1192085" y="0"/>
                  </a:lnTo>
                  <a:lnTo>
                    <a:pt x="1192085" y="27419"/>
                  </a:lnTo>
                  <a:lnTo>
                    <a:pt x="481571" y="666889"/>
                  </a:lnTo>
                  <a:lnTo>
                    <a:pt x="481571" y="27419"/>
                  </a:lnTo>
                  <a:lnTo>
                    <a:pt x="1192085" y="27419"/>
                  </a:lnTo>
                  <a:lnTo>
                    <a:pt x="1192085" y="0"/>
                  </a:lnTo>
                  <a:lnTo>
                    <a:pt x="466344" y="0"/>
                  </a:lnTo>
                  <a:lnTo>
                    <a:pt x="466344" y="13703"/>
                  </a:lnTo>
                  <a:lnTo>
                    <a:pt x="457200" y="3022"/>
                  </a:lnTo>
                  <a:lnTo>
                    <a:pt x="454139" y="5575"/>
                  </a:lnTo>
                  <a:lnTo>
                    <a:pt x="454139" y="42138"/>
                  </a:lnTo>
                  <a:lnTo>
                    <a:pt x="454139" y="674598"/>
                  </a:lnTo>
                  <a:lnTo>
                    <a:pt x="32499" y="393509"/>
                  </a:lnTo>
                  <a:lnTo>
                    <a:pt x="454139" y="42138"/>
                  </a:lnTo>
                  <a:lnTo>
                    <a:pt x="454139" y="5575"/>
                  </a:lnTo>
                  <a:lnTo>
                    <a:pt x="0" y="384022"/>
                  </a:lnTo>
                  <a:lnTo>
                    <a:pt x="9956" y="395668"/>
                  </a:lnTo>
                  <a:lnTo>
                    <a:pt x="3035" y="405358"/>
                  </a:lnTo>
                  <a:lnTo>
                    <a:pt x="460235" y="710158"/>
                  </a:lnTo>
                  <a:lnTo>
                    <a:pt x="466344" y="701611"/>
                  </a:lnTo>
                  <a:lnTo>
                    <a:pt x="466344" y="713219"/>
                  </a:lnTo>
                  <a:lnTo>
                    <a:pt x="1228344" y="713219"/>
                  </a:lnTo>
                  <a:lnTo>
                    <a:pt x="1228344" y="701014"/>
                  </a:lnTo>
                  <a:lnTo>
                    <a:pt x="1243545" y="701014"/>
                  </a:lnTo>
                  <a:lnTo>
                    <a:pt x="1243545" y="15214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7" name="Google Shape;2117;p53"/>
          <p:cNvSpPr txBox="1"/>
          <p:nvPr/>
        </p:nvSpPr>
        <p:spPr>
          <a:xfrm>
            <a:off x="2368791" y="3462032"/>
            <a:ext cx="194183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Euler cycle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8" name="Google Shape;2118;p53"/>
          <p:cNvSpPr txBox="1"/>
          <p:nvPr/>
        </p:nvSpPr>
        <p:spPr>
          <a:xfrm>
            <a:off x="2520175" y="5138420"/>
            <a:ext cx="223964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Euler path,  but no Euler cycle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9" name="Google Shape;2119;p53"/>
          <p:cNvSpPr txBox="1"/>
          <p:nvPr/>
        </p:nvSpPr>
        <p:spPr>
          <a:xfrm>
            <a:off x="6726402" y="3309620"/>
            <a:ext cx="184467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Euler cycle  no Euler path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0" name="Google Shape;2120;p53"/>
          <p:cNvSpPr txBox="1"/>
          <p:nvPr/>
        </p:nvSpPr>
        <p:spPr>
          <a:xfrm>
            <a:off x="7561554" y="4681220"/>
            <a:ext cx="1907539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13029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Euler cycle???  path???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5" name="Google Shape;2125;p54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126" name="Google Shape;2126;p54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27" name="Google Shape;2127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8" name="Google Shape;2128;p5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9" name="Google Shape;2129;p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0" name="Google Shape;2130;p54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31" name="Google Shape;2131;p5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2" name="Google Shape;2132;p5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3" name="Google Shape;2133;p5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4" name="Google Shape;2134;p5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5" name="Google Shape;2135;p5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7" name="Google Shape;2137;p54"/>
          <p:cNvSpPr txBox="1">
            <a:spLocks noGrp="1"/>
          </p:cNvSpPr>
          <p:nvPr>
            <p:ph type="title"/>
          </p:nvPr>
        </p:nvSpPr>
        <p:spPr>
          <a:xfrm>
            <a:off x="456679" y="974864"/>
            <a:ext cx="8837179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dirty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Necessary condition for Euler cycle</a:t>
            </a:r>
            <a:endParaRPr dirty="0"/>
          </a:p>
        </p:txBody>
      </p:sp>
      <p:sp>
        <p:nvSpPr>
          <p:cNvPr id="2138" name="Google Shape;2138;p54"/>
          <p:cNvSpPr txBox="1"/>
          <p:nvPr/>
        </p:nvSpPr>
        <p:spPr>
          <a:xfrm>
            <a:off x="679719" y="2081288"/>
            <a:ext cx="8327616" cy="478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6870" marR="427990" lvl="0" indent="-3448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sng" strike="noStrike" cap="none" dirty="0">
                <a:solidFill>
                  <a:srgbClr val="FFFFCC"/>
                </a:solidFill>
                <a:latin typeface="Lucida Sans"/>
                <a:ea typeface="Lucida Sans"/>
                <a:cs typeface="Lucida Sans"/>
                <a:sym typeface="Lucida Sans"/>
              </a:rPr>
              <a:t>Theorem 1:</a:t>
            </a:r>
            <a:r>
              <a:rPr lang="en-US" sz="2800" b="0" i="0" u="none" strike="noStrike" cap="none" dirty="0">
                <a:solidFill>
                  <a:srgbClr val="FFFFCC"/>
                </a:solidFill>
                <a:latin typeface="Lucida Sans"/>
                <a:ea typeface="Lucida Sans"/>
                <a:cs typeface="Lucida Sans"/>
                <a:sym typeface="Lucida Sans"/>
              </a:rPr>
              <a:t>	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 connected multigraph has an Euler  cycle if and </a:t>
            </a:r>
            <a:r>
              <a:rPr lang="en-US" sz="3600" b="0" i="0" u="sng" strike="noStrike" cap="none" dirty="0">
                <a:solidFill>
                  <a:srgbClr val="FFCC00"/>
                </a:solidFill>
                <a:latin typeface="Lucida Sans"/>
                <a:ea typeface="Lucida Sans"/>
                <a:cs typeface="Lucida Sans"/>
                <a:sym typeface="Lucida Sans"/>
              </a:rPr>
              <a:t>only </a:t>
            </a:r>
            <a:r>
              <a:rPr lang="en-US" sz="3200" b="0" i="0" u="sng" strike="noStrike" cap="none" dirty="0">
                <a:solidFill>
                  <a:srgbClr val="FFCC00"/>
                </a:solidFill>
                <a:latin typeface="Lucida Sans"/>
                <a:ea typeface="Lucida Sans"/>
                <a:cs typeface="Lucida Sans"/>
                <a:sym typeface="Lucida Sans"/>
              </a:rPr>
              <a:t>if</a:t>
            </a:r>
            <a:r>
              <a:rPr lang="en-US" sz="3200" b="0" i="0" u="none" strike="noStrike" cap="none" dirty="0">
                <a:solidFill>
                  <a:srgbClr val="FFCC00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each of its vertices has even  degree.</a:t>
            </a:r>
            <a:endParaRPr sz="28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sng" strike="noStrike" cap="none" dirty="0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Proof Sketch, PART 1: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0" lvl="0" indent="-344805" algn="l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Clr>
                <a:srgbClr val="FFCC00"/>
              </a:buClr>
              <a:buSzPts val="1950"/>
              <a:buFont typeface="Noto Sans Symbols"/>
              <a:buChar char="■"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Assume the graph has an Euler cycle.</a:t>
            </a:r>
            <a:endParaRPr sz="28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5080" lvl="0" indent="-344805" algn="l" rtl="0">
              <a:lnSpc>
                <a:spcPct val="75000"/>
              </a:lnSpc>
              <a:spcBef>
                <a:spcPts val="1680"/>
              </a:spcBef>
              <a:spcAft>
                <a:spcPts val="0"/>
              </a:spcAft>
              <a:buClr>
                <a:srgbClr val="FFCC00"/>
              </a:buClr>
              <a:buSzPts val="1950"/>
              <a:buFont typeface="Noto Sans Symbols"/>
              <a:buChar char="■"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Observe that every time the cycle passes through a  vertex, it contributes 2 to the vertex’s degree</a:t>
            </a:r>
            <a:endParaRPr sz="28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193040" lvl="0" indent="-344805" algn="l" rtl="0">
              <a:lnSpc>
                <a:spcPct val="75000"/>
              </a:lnSpc>
              <a:spcBef>
                <a:spcPts val="16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(since the cycle enters via an edge incident with this  vertex and leaves via another such edge)</a:t>
            </a:r>
            <a:endParaRPr sz="28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3" name="Google Shape;2143;p55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144" name="Google Shape;2144;p55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45" name="Google Shape;2145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6" name="Google Shape;2146;p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7" name="Google Shape;2147;p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8" name="Google Shape;2148;p55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49" name="Google Shape;2149;p5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0" name="Google Shape;2150;p5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1" name="Google Shape;2151;p5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2" name="Google Shape;2152;p5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3" name="Google Shape;2153;p5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5" name="Google Shape;2155;p55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51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2286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Necessary and sufficient conditions for Euler paths</a:t>
            </a:r>
            <a:endParaRPr/>
          </a:p>
        </p:txBody>
      </p:sp>
      <p:sp>
        <p:nvSpPr>
          <p:cNvPr id="2156" name="Google Shape;2156;p55"/>
          <p:cNvSpPr txBox="1"/>
          <p:nvPr/>
        </p:nvSpPr>
        <p:spPr>
          <a:xfrm>
            <a:off x="691375" y="2462275"/>
            <a:ext cx="7633334" cy="1487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sng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Theorem 2</a:t>
            </a:r>
            <a:r>
              <a:rPr lang="en-US" sz="3200" b="1" i="0" u="sng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32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connected multigraph has an Euler  path but not an Euler cycle if and only if it has  exactly two vertices of odd degree.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1" name="Google Shape;2161;p56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162" name="Google Shape;2162;p56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63" name="Google Shape;2163;p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4" name="Google Shape;2164;p5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5" name="Google Shape;2165;p5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6" name="Google Shape;2166;p56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67" name="Google Shape;2167;p5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8" name="Google Shape;2168;p5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9" name="Google Shape;2169;p5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0" name="Google Shape;2170;p5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1" name="Google Shape;2171;p5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3" name="Google Shape;2173;p56"/>
          <p:cNvSpPr txBox="1">
            <a:spLocks noGrp="1"/>
          </p:cNvSpPr>
          <p:nvPr>
            <p:ph type="title"/>
          </p:nvPr>
        </p:nvSpPr>
        <p:spPr>
          <a:xfrm>
            <a:off x="2760979" y="572516"/>
            <a:ext cx="4538345" cy="5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0">
                <a:solidFill>
                  <a:srgbClr val="FF00FF"/>
                </a:solidFill>
                <a:latin typeface="Lucida Sans"/>
                <a:ea typeface="Lucida Sans"/>
                <a:cs typeface="Lucida Sans"/>
                <a:sym typeface="Lucida Sans"/>
              </a:rPr>
              <a:t>Hamilton paths and cycles</a:t>
            </a:r>
            <a:endParaRPr sz="3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174" name="Google Shape;2174;p56"/>
          <p:cNvSpPr txBox="1"/>
          <p:nvPr/>
        </p:nvSpPr>
        <p:spPr>
          <a:xfrm>
            <a:off x="1072388" y="3760698"/>
            <a:ext cx="131445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75" name="Google Shape;2175;p56"/>
          <p:cNvGrpSpPr/>
          <p:nvPr/>
        </p:nvGrpSpPr>
        <p:grpSpPr>
          <a:xfrm>
            <a:off x="1520939" y="5026152"/>
            <a:ext cx="6181356" cy="856995"/>
            <a:chOff x="1520939" y="5026152"/>
            <a:chExt cx="6181356" cy="856995"/>
          </a:xfrm>
        </p:grpSpPr>
        <p:pic>
          <p:nvPicPr>
            <p:cNvPr id="2176" name="Google Shape;2176;p5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520939" y="5026152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7" name="Google Shape;2177;p5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520939" y="5788152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8" name="Google Shape;2178;p5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425939" y="5788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9" name="Google Shape;2179;p5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511539" y="5407152"/>
              <a:ext cx="85344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0" name="Google Shape;2180;p5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425939" y="5026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1" name="Google Shape;2181;p56"/>
            <p:cNvSpPr/>
            <p:nvPr/>
          </p:nvSpPr>
          <p:spPr>
            <a:xfrm>
              <a:off x="1597139" y="5093207"/>
              <a:ext cx="1831975" cy="789940"/>
            </a:xfrm>
            <a:custGeom>
              <a:avLst/>
              <a:gdLst/>
              <a:ahLst/>
              <a:cxnLst/>
              <a:rect l="l" t="t" r="r" b="b"/>
              <a:pathLst>
                <a:path w="1831975" h="789939" extrusionOk="0">
                  <a:moveTo>
                    <a:pt x="1831860" y="762000"/>
                  </a:moveTo>
                  <a:lnTo>
                    <a:pt x="74980" y="762000"/>
                  </a:lnTo>
                  <a:lnTo>
                    <a:pt x="923544" y="408432"/>
                  </a:lnTo>
                  <a:lnTo>
                    <a:pt x="914400" y="381000"/>
                  </a:lnTo>
                  <a:lnTo>
                    <a:pt x="0" y="762000"/>
                  </a:lnTo>
                  <a:lnTo>
                    <a:pt x="3060" y="771182"/>
                  </a:lnTo>
                  <a:lnTo>
                    <a:pt x="3060" y="789432"/>
                  </a:lnTo>
                  <a:lnTo>
                    <a:pt x="9144" y="789432"/>
                  </a:lnTo>
                  <a:lnTo>
                    <a:pt x="1831860" y="789432"/>
                  </a:lnTo>
                  <a:lnTo>
                    <a:pt x="1831860" y="762000"/>
                  </a:lnTo>
                  <a:close/>
                </a:path>
                <a:path w="1831975" h="789939" extrusionOk="0">
                  <a:moveTo>
                    <a:pt x="1831860" y="0"/>
                  </a:moveTo>
                  <a:lnTo>
                    <a:pt x="9144" y="0"/>
                  </a:lnTo>
                  <a:lnTo>
                    <a:pt x="3060" y="0"/>
                  </a:lnTo>
                  <a:lnTo>
                    <a:pt x="3060" y="18249"/>
                  </a:lnTo>
                  <a:lnTo>
                    <a:pt x="0" y="27432"/>
                  </a:lnTo>
                  <a:lnTo>
                    <a:pt x="914400" y="332232"/>
                  </a:lnTo>
                  <a:lnTo>
                    <a:pt x="923544" y="304800"/>
                  </a:lnTo>
                  <a:lnTo>
                    <a:pt x="91440" y="27432"/>
                  </a:lnTo>
                  <a:lnTo>
                    <a:pt x="1831860" y="27432"/>
                  </a:lnTo>
                  <a:lnTo>
                    <a:pt x="183186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56"/>
            <p:cNvSpPr/>
            <p:nvPr/>
          </p:nvSpPr>
          <p:spPr>
            <a:xfrm>
              <a:off x="2590800" y="5102351"/>
              <a:ext cx="841375" cy="771525"/>
            </a:xfrm>
            <a:custGeom>
              <a:avLst/>
              <a:gdLst/>
              <a:ahLst/>
              <a:cxnLst/>
              <a:rect l="l" t="t" r="r" b="b"/>
              <a:pathLst>
                <a:path w="841375" h="771525" extrusionOk="0">
                  <a:moveTo>
                    <a:pt x="841248" y="762000"/>
                  </a:moveTo>
                  <a:lnTo>
                    <a:pt x="3035" y="381000"/>
                  </a:lnTo>
                  <a:lnTo>
                    <a:pt x="0" y="390144"/>
                  </a:lnTo>
                  <a:lnTo>
                    <a:pt x="838200" y="771144"/>
                  </a:lnTo>
                  <a:lnTo>
                    <a:pt x="841248" y="762000"/>
                  </a:lnTo>
                  <a:close/>
                </a:path>
                <a:path w="841375" h="771525" extrusionOk="0">
                  <a:moveTo>
                    <a:pt x="841248" y="9144"/>
                  </a:moveTo>
                  <a:lnTo>
                    <a:pt x="838200" y="0"/>
                  </a:lnTo>
                  <a:lnTo>
                    <a:pt x="0" y="304800"/>
                  </a:lnTo>
                  <a:lnTo>
                    <a:pt x="3035" y="313944"/>
                  </a:lnTo>
                  <a:lnTo>
                    <a:pt x="841248" y="9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56"/>
            <p:cNvSpPr/>
            <p:nvPr/>
          </p:nvSpPr>
          <p:spPr>
            <a:xfrm>
              <a:off x="3416795" y="5105400"/>
              <a:ext cx="27940" cy="762000"/>
            </a:xfrm>
            <a:custGeom>
              <a:avLst/>
              <a:gdLst/>
              <a:ahLst/>
              <a:cxnLst/>
              <a:rect l="l" t="t" r="r" b="b"/>
              <a:pathLst>
                <a:path w="27939" h="762000" extrusionOk="0">
                  <a:moveTo>
                    <a:pt x="27432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27432" y="76200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84" name="Google Shape;2184;p5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711939" y="5026152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5" name="Google Shape;2185;p5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711939" y="5788152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6" name="Google Shape;2186;p5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616939" y="5788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7" name="Google Shape;2187;p5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702539" y="5407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8" name="Google Shape;2188;p5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616939" y="5026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9" name="Google Shape;2189;p56"/>
            <p:cNvSpPr/>
            <p:nvPr/>
          </p:nvSpPr>
          <p:spPr>
            <a:xfrm>
              <a:off x="5791200" y="5102351"/>
              <a:ext cx="1831975" cy="771525"/>
            </a:xfrm>
            <a:custGeom>
              <a:avLst/>
              <a:gdLst/>
              <a:ahLst/>
              <a:cxnLst/>
              <a:rect l="l" t="t" r="r" b="b"/>
              <a:pathLst>
                <a:path w="1831975" h="771525" extrusionOk="0">
                  <a:moveTo>
                    <a:pt x="917448" y="304800"/>
                  </a:moveTo>
                  <a:lnTo>
                    <a:pt x="3048" y="0"/>
                  </a:lnTo>
                  <a:lnTo>
                    <a:pt x="0" y="9144"/>
                  </a:lnTo>
                  <a:lnTo>
                    <a:pt x="914400" y="313944"/>
                  </a:lnTo>
                  <a:lnTo>
                    <a:pt x="917448" y="304800"/>
                  </a:lnTo>
                  <a:close/>
                </a:path>
                <a:path w="1831975" h="771525" extrusionOk="0">
                  <a:moveTo>
                    <a:pt x="1831848" y="762000"/>
                  </a:moveTo>
                  <a:lnTo>
                    <a:pt x="993648" y="381000"/>
                  </a:lnTo>
                  <a:lnTo>
                    <a:pt x="990600" y="390144"/>
                  </a:lnTo>
                  <a:lnTo>
                    <a:pt x="1808708" y="762012"/>
                  </a:lnTo>
                  <a:lnTo>
                    <a:pt x="24955" y="762012"/>
                  </a:lnTo>
                  <a:lnTo>
                    <a:pt x="917448" y="390144"/>
                  </a:lnTo>
                  <a:lnTo>
                    <a:pt x="914400" y="381000"/>
                  </a:lnTo>
                  <a:lnTo>
                    <a:pt x="0" y="762000"/>
                  </a:lnTo>
                  <a:lnTo>
                    <a:pt x="0" y="771144"/>
                  </a:lnTo>
                  <a:lnTo>
                    <a:pt x="3048" y="771144"/>
                  </a:lnTo>
                  <a:lnTo>
                    <a:pt x="1828800" y="771144"/>
                  </a:lnTo>
                  <a:lnTo>
                    <a:pt x="1831848" y="762000"/>
                  </a:lnTo>
                  <a:close/>
                </a:path>
                <a:path w="1831975" h="771525" extrusionOk="0">
                  <a:moveTo>
                    <a:pt x="1831848" y="9144"/>
                  </a:moveTo>
                  <a:lnTo>
                    <a:pt x="1828800" y="0"/>
                  </a:lnTo>
                  <a:lnTo>
                    <a:pt x="990600" y="304800"/>
                  </a:lnTo>
                  <a:lnTo>
                    <a:pt x="993648" y="313944"/>
                  </a:lnTo>
                  <a:lnTo>
                    <a:pt x="1831848" y="9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0" name="Google Shape;2190;p56"/>
          <p:cNvSpPr txBox="1"/>
          <p:nvPr/>
        </p:nvSpPr>
        <p:spPr>
          <a:xfrm>
            <a:off x="691387" y="1474711"/>
            <a:ext cx="8322945" cy="145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 dirty="0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Hamilton cycle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visits every vertex of the graph exactly once before  returning, as the last step, to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starting	vertex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82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 dirty="0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Hamilton path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visits every vertex of the graph exactly once.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>
            <a:spLocks noGrp="1"/>
          </p:cNvSpPr>
          <p:nvPr>
            <p:ph type="title"/>
          </p:nvPr>
        </p:nvSpPr>
        <p:spPr>
          <a:xfrm>
            <a:off x="3404120" y="1127290"/>
            <a:ext cx="312991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3366"/>
                </a:solidFill>
              </a:rPr>
              <a:t>A Multigraph</a:t>
            </a:r>
            <a:endParaRPr dirty="0"/>
          </a:p>
        </p:txBody>
      </p:sp>
      <p:grpSp>
        <p:nvGrpSpPr>
          <p:cNvPr id="126" name="Google Shape;126;p7"/>
          <p:cNvGrpSpPr/>
          <p:nvPr/>
        </p:nvGrpSpPr>
        <p:grpSpPr>
          <a:xfrm>
            <a:off x="1143000" y="3895343"/>
            <a:ext cx="7174978" cy="1951229"/>
            <a:chOff x="1143000" y="3895343"/>
            <a:chExt cx="7174978" cy="1951229"/>
          </a:xfrm>
        </p:grpSpPr>
        <p:pic>
          <p:nvPicPr>
            <p:cNvPr id="127" name="Google Shape;127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58804" y="4711493"/>
              <a:ext cx="227023" cy="228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7"/>
            <p:cNvSpPr/>
            <p:nvPr/>
          </p:nvSpPr>
          <p:spPr>
            <a:xfrm>
              <a:off x="1143000" y="4696967"/>
              <a:ext cx="487680" cy="942340"/>
            </a:xfrm>
            <a:custGeom>
              <a:avLst/>
              <a:gdLst/>
              <a:ahLst/>
              <a:cxnLst/>
              <a:rect l="l" t="t" r="r" b="b"/>
              <a:pathLst>
                <a:path w="487680" h="942339" extrusionOk="0">
                  <a:moveTo>
                    <a:pt x="487680" y="929640"/>
                  </a:moveTo>
                  <a:lnTo>
                    <a:pt x="164007" y="252374"/>
                  </a:lnTo>
                  <a:lnTo>
                    <a:pt x="173723" y="249936"/>
                  </a:lnTo>
                  <a:lnTo>
                    <a:pt x="185928" y="243840"/>
                  </a:lnTo>
                  <a:lnTo>
                    <a:pt x="207251" y="231648"/>
                  </a:lnTo>
                  <a:lnTo>
                    <a:pt x="210908" y="228600"/>
                  </a:lnTo>
                  <a:lnTo>
                    <a:pt x="225539" y="216408"/>
                  </a:lnTo>
                  <a:lnTo>
                    <a:pt x="225539" y="213360"/>
                  </a:lnTo>
                  <a:lnTo>
                    <a:pt x="228066" y="210312"/>
                  </a:lnTo>
                  <a:lnTo>
                    <a:pt x="240779" y="195072"/>
                  </a:lnTo>
                  <a:lnTo>
                    <a:pt x="240779" y="192011"/>
                  </a:lnTo>
                  <a:lnTo>
                    <a:pt x="246875" y="179832"/>
                  </a:lnTo>
                  <a:lnTo>
                    <a:pt x="249923" y="173736"/>
                  </a:lnTo>
                  <a:lnTo>
                    <a:pt x="249923" y="170688"/>
                  </a:lnTo>
                  <a:lnTo>
                    <a:pt x="252526" y="161556"/>
                  </a:lnTo>
                  <a:lnTo>
                    <a:pt x="256019" y="149352"/>
                  </a:lnTo>
                  <a:lnTo>
                    <a:pt x="256019" y="146316"/>
                  </a:lnTo>
                  <a:lnTo>
                    <a:pt x="259067" y="124980"/>
                  </a:lnTo>
                  <a:lnTo>
                    <a:pt x="259067" y="121920"/>
                  </a:lnTo>
                  <a:lnTo>
                    <a:pt x="252984" y="97536"/>
                  </a:lnTo>
                  <a:lnTo>
                    <a:pt x="249923" y="85356"/>
                  </a:lnTo>
                  <a:lnTo>
                    <a:pt x="243840" y="73152"/>
                  </a:lnTo>
                  <a:lnTo>
                    <a:pt x="242100" y="70116"/>
                  </a:lnTo>
                  <a:lnTo>
                    <a:pt x="231635" y="51816"/>
                  </a:lnTo>
                  <a:lnTo>
                    <a:pt x="231635" y="48780"/>
                  </a:lnTo>
                  <a:lnTo>
                    <a:pt x="228600" y="45745"/>
                  </a:lnTo>
                  <a:lnTo>
                    <a:pt x="228600" y="115824"/>
                  </a:lnTo>
                  <a:lnTo>
                    <a:pt x="228600" y="143268"/>
                  </a:lnTo>
                  <a:lnTo>
                    <a:pt x="222491" y="164604"/>
                  </a:lnTo>
                  <a:lnTo>
                    <a:pt x="225539" y="161556"/>
                  </a:lnTo>
                  <a:lnTo>
                    <a:pt x="216395" y="179832"/>
                  </a:lnTo>
                  <a:lnTo>
                    <a:pt x="216395" y="176784"/>
                  </a:lnTo>
                  <a:lnTo>
                    <a:pt x="204203" y="195072"/>
                  </a:lnTo>
                  <a:lnTo>
                    <a:pt x="191998" y="207276"/>
                  </a:lnTo>
                  <a:lnTo>
                    <a:pt x="170675" y="219468"/>
                  </a:lnTo>
                  <a:lnTo>
                    <a:pt x="173723" y="219468"/>
                  </a:lnTo>
                  <a:lnTo>
                    <a:pt x="161531" y="222516"/>
                  </a:lnTo>
                  <a:lnTo>
                    <a:pt x="143256" y="228600"/>
                  </a:lnTo>
                  <a:lnTo>
                    <a:pt x="115811" y="228600"/>
                  </a:lnTo>
                  <a:lnTo>
                    <a:pt x="94475" y="222516"/>
                  </a:lnTo>
                  <a:lnTo>
                    <a:pt x="97523" y="222516"/>
                  </a:lnTo>
                  <a:lnTo>
                    <a:pt x="83286" y="216408"/>
                  </a:lnTo>
                  <a:lnTo>
                    <a:pt x="76200" y="213360"/>
                  </a:lnTo>
                  <a:lnTo>
                    <a:pt x="79235" y="216408"/>
                  </a:lnTo>
                  <a:lnTo>
                    <a:pt x="60947" y="204216"/>
                  </a:lnTo>
                  <a:lnTo>
                    <a:pt x="63995" y="204216"/>
                  </a:lnTo>
                  <a:lnTo>
                    <a:pt x="51803" y="192024"/>
                  </a:lnTo>
                  <a:lnTo>
                    <a:pt x="50050" y="188976"/>
                  </a:lnTo>
                  <a:lnTo>
                    <a:pt x="41351" y="173736"/>
                  </a:lnTo>
                  <a:lnTo>
                    <a:pt x="39611" y="170688"/>
                  </a:lnTo>
                  <a:lnTo>
                    <a:pt x="39611" y="173736"/>
                  </a:lnTo>
                  <a:lnTo>
                    <a:pt x="33528" y="161556"/>
                  </a:lnTo>
                  <a:lnTo>
                    <a:pt x="30467" y="152400"/>
                  </a:lnTo>
                  <a:lnTo>
                    <a:pt x="30467" y="115824"/>
                  </a:lnTo>
                  <a:lnTo>
                    <a:pt x="31330" y="112776"/>
                  </a:lnTo>
                  <a:lnTo>
                    <a:pt x="35687" y="97536"/>
                  </a:lnTo>
                  <a:lnTo>
                    <a:pt x="36563" y="94488"/>
                  </a:lnTo>
                  <a:lnTo>
                    <a:pt x="33528" y="97536"/>
                  </a:lnTo>
                  <a:lnTo>
                    <a:pt x="42659" y="76200"/>
                  </a:lnTo>
                  <a:lnTo>
                    <a:pt x="42659" y="79248"/>
                  </a:lnTo>
                  <a:lnTo>
                    <a:pt x="44691" y="76200"/>
                  </a:lnTo>
                  <a:lnTo>
                    <a:pt x="52806" y="64008"/>
                  </a:lnTo>
                  <a:lnTo>
                    <a:pt x="54076" y="62115"/>
                  </a:lnTo>
                  <a:lnTo>
                    <a:pt x="55460" y="60960"/>
                  </a:lnTo>
                  <a:lnTo>
                    <a:pt x="70091" y="48780"/>
                  </a:lnTo>
                  <a:lnTo>
                    <a:pt x="67056" y="51816"/>
                  </a:lnTo>
                  <a:lnTo>
                    <a:pt x="72364" y="48780"/>
                  </a:lnTo>
                  <a:lnTo>
                    <a:pt x="88379" y="39624"/>
                  </a:lnTo>
                  <a:lnTo>
                    <a:pt x="85331" y="39624"/>
                  </a:lnTo>
                  <a:lnTo>
                    <a:pt x="94475" y="33528"/>
                  </a:lnTo>
                  <a:lnTo>
                    <a:pt x="106667" y="30492"/>
                  </a:lnTo>
                  <a:lnTo>
                    <a:pt x="143256" y="30492"/>
                  </a:lnTo>
                  <a:lnTo>
                    <a:pt x="164579" y="33528"/>
                  </a:lnTo>
                  <a:lnTo>
                    <a:pt x="161531" y="33528"/>
                  </a:lnTo>
                  <a:lnTo>
                    <a:pt x="179819" y="42672"/>
                  </a:lnTo>
                  <a:lnTo>
                    <a:pt x="195059" y="54864"/>
                  </a:lnTo>
                  <a:lnTo>
                    <a:pt x="195059" y="51816"/>
                  </a:lnTo>
                  <a:lnTo>
                    <a:pt x="210312" y="70116"/>
                  </a:lnTo>
                  <a:lnTo>
                    <a:pt x="207251" y="67068"/>
                  </a:lnTo>
                  <a:lnTo>
                    <a:pt x="219456" y="85356"/>
                  </a:lnTo>
                  <a:lnTo>
                    <a:pt x="222491" y="94488"/>
                  </a:lnTo>
                  <a:lnTo>
                    <a:pt x="225539" y="106692"/>
                  </a:lnTo>
                  <a:lnTo>
                    <a:pt x="228600" y="115824"/>
                  </a:lnTo>
                  <a:lnTo>
                    <a:pt x="228600" y="45745"/>
                  </a:lnTo>
                  <a:lnTo>
                    <a:pt x="216395" y="33528"/>
                  </a:lnTo>
                  <a:lnTo>
                    <a:pt x="213347" y="33528"/>
                  </a:lnTo>
                  <a:lnTo>
                    <a:pt x="213347" y="30492"/>
                  </a:lnTo>
                  <a:lnTo>
                    <a:pt x="195059" y="18288"/>
                  </a:lnTo>
                  <a:lnTo>
                    <a:pt x="192011" y="18288"/>
                  </a:lnTo>
                  <a:lnTo>
                    <a:pt x="173723" y="9156"/>
                  </a:lnTo>
                  <a:lnTo>
                    <a:pt x="170675" y="9156"/>
                  </a:lnTo>
                  <a:lnTo>
                    <a:pt x="170675" y="6096"/>
                  </a:lnTo>
                  <a:lnTo>
                    <a:pt x="149339" y="3048"/>
                  </a:lnTo>
                  <a:lnTo>
                    <a:pt x="146291" y="0"/>
                  </a:lnTo>
                  <a:lnTo>
                    <a:pt x="121907" y="0"/>
                  </a:lnTo>
                  <a:lnTo>
                    <a:pt x="109728" y="3048"/>
                  </a:lnTo>
                  <a:lnTo>
                    <a:pt x="97523" y="3048"/>
                  </a:lnTo>
                  <a:lnTo>
                    <a:pt x="85331" y="9156"/>
                  </a:lnTo>
                  <a:lnTo>
                    <a:pt x="73139" y="12204"/>
                  </a:lnTo>
                  <a:lnTo>
                    <a:pt x="73139" y="15240"/>
                  </a:lnTo>
                  <a:lnTo>
                    <a:pt x="51803" y="27432"/>
                  </a:lnTo>
                  <a:lnTo>
                    <a:pt x="48768" y="27432"/>
                  </a:lnTo>
                  <a:lnTo>
                    <a:pt x="33528" y="42672"/>
                  </a:lnTo>
                  <a:lnTo>
                    <a:pt x="33528" y="45720"/>
                  </a:lnTo>
                  <a:lnTo>
                    <a:pt x="30467" y="45720"/>
                  </a:lnTo>
                  <a:lnTo>
                    <a:pt x="18275" y="64008"/>
                  </a:lnTo>
                  <a:lnTo>
                    <a:pt x="9131" y="85356"/>
                  </a:lnTo>
                  <a:lnTo>
                    <a:pt x="6083" y="88404"/>
                  </a:lnTo>
                  <a:lnTo>
                    <a:pt x="3035" y="109728"/>
                  </a:lnTo>
                  <a:lnTo>
                    <a:pt x="3035" y="112776"/>
                  </a:lnTo>
                  <a:lnTo>
                    <a:pt x="0" y="134112"/>
                  </a:lnTo>
                  <a:lnTo>
                    <a:pt x="0" y="137160"/>
                  </a:lnTo>
                  <a:lnTo>
                    <a:pt x="3035" y="149352"/>
                  </a:lnTo>
                  <a:lnTo>
                    <a:pt x="3035" y="161556"/>
                  </a:lnTo>
                  <a:lnTo>
                    <a:pt x="9131" y="173736"/>
                  </a:lnTo>
                  <a:lnTo>
                    <a:pt x="12179" y="182892"/>
                  </a:lnTo>
                  <a:lnTo>
                    <a:pt x="12179" y="185928"/>
                  </a:lnTo>
                  <a:lnTo>
                    <a:pt x="15240" y="185928"/>
                  </a:lnTo>
                  <a:lnTo>
                    <a:pt x="27419" y="207276"/>
                  </a:lnTo>
                  <a:lnTo>
                    <a:pt x="42659" y="225552"/>
                  </a:lnTo>
                  <a:lnTo>
                    <a:pt x="45707" y="225552"/>
                  </a:lnTo>
                  <a:lnTo>
                    <a:pt x="63995" y="240804"/>
                  </a:lnTo>
                  <a:lnTo>
                    <a:pt x="67056" y="240804"/>
                  </a:lnTo>
                  <a:lnTo>
                    <a:pt x="85331" y="249936"/>
                  </a:lnTo>
                  <a:lnTo>
                    <a:pt x="88379" y="249936"/>
                  </a:lnTo>
                  <a:lnTo>
                    <a:pt x="109728" y="256032"/>
                  </a:lnTo>
                  <a:lnTo>
                    <a:pt x="131051" y="256032"/>
                  </a:lnTo>
                  <a:lnTo>
                    <a:pt x="463283" y="941832"/>
                  </a:lnTo>
                  <a:lnTo>
                    <a:pt x="487680" y="9296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9" name="Google Shape;129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89000" y="5603271"/>
              <a:ext cx="227025" cy="2295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7"/>
            <p:cNvSpPr/>
            <p:nvPr/>
          </p:nvSpPr>
          <p:spPr>
            <a:xfrm>
              <a:off x="1572755" y="5590032"/>
              <a:ext cx="259079" cy="256540"/>
            </a:xfrm>
            <a:custGeom>
              <a:avLst/>
              <a:gdLst/>
              <a:ahLst/>
              <a:cxnLst/>
              <a:rect l="l" t="t" r="r" b="b"/>
              <a:pathLst>
                <a:path w="259080" h="256539" extrusionOk="0">
                  <a:moveTo>
                    <a:pt x="149351" y="0"/>
                  </a:moveTo>
                  <a:lnTo>
                    <a:pt x="109728" y="0"/>
                  </a:lnTo>
                  <a:lnTo>
                    <a:pt x="85356" y="6096"/>
                  </a:lnTo>
                  <a:lnTo>
                    <a:pt x="73151" y="12204"/>
                  </a:lnTo>
                  <a:lnTo>
                    <a:pt x="51828" y="24384"/>
                  </a:lnTo>
                  <a:lnTo>
                    <a:pt x="51828" y="27432"/>
                  </a:lnTo>
                  <a:lnTo>
                    <a:pt x="33528" y="42672"/>
                  </a:lnTo>
                  <a:lnTo>
                    <a:pt x="18300" y="60960"/>
                  </a:lnTo>
                  <a:lnTo>
                    <a:pt x="18300" y="64008"/>
                  </a:lnTo>
                  <a:lnTo>
                    <a:pt x="9156" y="85344"/>
                  </a:lnTo>
                  <a:lnTo>
                    <a:pt x="9156" y="88404"/>
                  </a:lnTo>
                  <a:lnTo>
                    <a:pt x="3047" y="109740"/>
                  </a:lnTo>
                  <a:lnTo>
                    <a:pt x="0" y="134112"/>
                  </a:lnTo>
                  <a:lnTo>
                    <a:pt x="3047" y="146316"/>
                  </a:lnTo>
                  <a:lnTo>
                    <a:pt x="6096" y="161544"/>
                  </a:lnTo>
                  <a:lnTo>
                    <a:pt x="9156" y="173736"/>
                  </a:lnTo>
                  <a:lnTo>
                    <a:pt x="15240" y="182892"/>
                  </a:lnTo>
                  <a:lnTo>
                    <a:pt x="15240" y="185940"/>
                  </a:lnTo>
                  <a:lnTo>
                    <a:pt x="27444" y="204228"/>
                  </a:lnTo>
                  <a:lnTo>
                    <a:pt x="27444" y="207264"/>
                  </a:lnTo>
                  <a:lnTo>
                    <a:pt x="45719" y="225552"/>
                  </a:lnTo>
                  <a:lnTo>
                    <a:pt x="64007" y="237744"/>
                  </a:lnTo>
                  <a:lnTo>
                    <a:pt x="64007" y="240804"/>
                  </a:lnTo>
                  <a:lnTo>
                    <a:pt x="67068" y="240804"/>
                  </a:lnTo>
                  <a:lnTo>
                    <a:pt x="85356" y="249936"/>
                  </a:lnTo>
                  <a:lnTo>
                    <a:pt x="88392" y="249936"/>
                  </a:lnTo>
                  <a:lnTo>
                    <a:pt x="109728" y="256032"/>
                  </a:lnTo>
                  <a:lnTo>
                    <a:pt x="149351" y="256032"/>
                  </a:lnTo>
                  <a:lnTo>
                    <a:pt x="173736" y="249936"/>
                  </a:lnTo>
                  <a:lnTo>
                    <a:pt x="185928" y="243840"/>
                  </a:lnTo>
                  <a:lnTo>
                    <a:pt x="207263" y="231648"/>
                  </a:lnTo>
                  <a:lnTo>
                    <a:pt x="207263" y="228600"/>
                  </a:lnTo>
                  <a:lnTo>
                    <a:pt x="115836" y="228600"/>
                  </a:lnTo>
                  <a:lnTo>
                    <a:pt x="94500" y="222516"/>
                  </a:lnTo>
                  <a:lnTo>
                    <a:pt x="97536" y="222516"/>
                  </a:lnTo>
                  <a:lnTo>
                    <a:pt x="85335" y="216408"/>
                  </a:lnTo>
                  <a:lnTo>
                    <a:pt x="79248" y="216408"/>
                  </a:lnTo>
                  <a:lnTo>
                    <a:pt x="67068" y="204228"/>
                  </a:lnTo>
                  <a:lnTo>
                    <a:pt x="64007" y="204228"/>
                  </a:lnTo>
                  <a:lnTo>
                    <a:pt x="48768" y="188976"/>
                  </a:lnTo>
                  <a:lnTo>
                    <a:pt x="51828" y="188976"/>
                  </a:lnTo>
                  <a:lnTo>
                    <a:pt x="41658" y="173736"/>
                  </a:lnTo>
                  <a:lnTo>
                    <a:pt x="39624" y="173736"/>
                  </a:lnTo>
                  <a:lnTo>
                    <a:pt x="36575" y="161544"/>
                  </a:lnTo>
                  <a:lnTo>
                    <a:pt x="30480" y="143256"/>
                  </a:lnTo>
                  <a:lnTo>
                    <a:pt x="30480" y="112776"/>
                  </a:lnTo>
                  <a:lnTo>
                    <a:pt x="31350" y="112776"/>
                  </a:lnTo>
                  <a:lnTo>
                    <a:pt x="35705" y="97536"/>
                  </a:lnTo>
                  <a:lnTo>
                    <a:pt x="33528" y="97536"/>
                  </a:lnTo>
                  <a:lnTo>
                    <a:pt x="42671" y="76200"/>
                  </a:lnTo>
                  <a:lnTo>
                    <a:pt x="44704" y="76200"/>
                  </a:lnTo>
                  <a:lnTo>
                    <a:pt x="54863" y="60960"/>
                  </a:lnTo>
                  <a:lnTo>
                    <a:pt x="57911" y="60960"/>
                  </a:lnTo>
                  <a:lnTo>
                    <a:pt x="70104" y="48768"/>
                  </a:lnTo>
                  <a:lnTo>
                    <a:pt x="67068" y="48768"/>
                  </a:lnTo>
                  <a:lnTo>
                    <a:pt x="88392" y="36576"/>
                  </a:lnTo>
                  <a:lnTo>
                    <a:pt x="91459" y="36576"/>
                  </a:lnTo>
                  <a:lnTo>
                    <a:pt x="97536" y="33540"/>
                  </a:lnTo>
                  <a:lnTo>
                    <a:pt x="115836" y="27432"/>
                  </a:lnTo>
                  <a:lnTo>
                    <a:pt x="208773" y="27432"/>
                  </a:lnTo>
                  <a:lnTo>
                    <a:pt x="195072" y="18288"/>
                  </a:lnTo>
                  <a:lnTo>
                    <a:pt x="192036" y="15240"/>
                  </a:lnTo>
                  <a:lnTo>
                    <a:pt x="173736" y="6096"/>
                  </a:lnTo>
                  <a:lnTo>
                    <a:pt x="170700" y="6096"/>
                  </a:lnTo>
                  <a:lnTo>
                    <a:pt x="149351" y="0"/>
                  </a:lnTo>
                  <a:close/>
                </a:path>
                <a:path w="259080" h="256539" extrusionOk="0">
                  <a:moveTo>
                    <a:pt x="112775" y="225552"/>
                  </a:moveTo>
                  <a:lnTo>
                    <a:pt x="115836" y="228600"/>
                  </a:lnTo>
                  <a:lnTo>
                    <a:pt x="134124" y="228600"/>
                  </a:lnTo>
                  <a:lnTo>
                    <a:pt x="134952" y="228324"/>
                  </a:lnTo>
                  <a:lnTo>
                    <a:pt x="112775" y="225552"/>
                  </a:lnTo>
                  <a:close/>
                </a:path>
                <a:path w="259080" h="256539" extrusionOk="0">
                  <a:moveTo>
                    <a:pt x="134952" y="228324"/>
                  </a:moveTo>
                  <a:lnTo>
                    <a:pt x="134124" y="228600"/>
                  </a:lnTo>
                  <a:lnTo>
                    <a:pt x="137160" y="228600"/>
                  </a:lnTo>
                  <a:lnTo>
                    <a:pt x="134952" y="228324"/>
                  </a:lnTo>
                  <a:close/>
                </a:path>
                <a:path w="259080" h="256539" extrusionOk="0">
                  <a:moveTo>
                    <a:pt x="173736" y="216408"/>
                  </a:moveTo>
                  <a:lnTo>
                    <a:pt x="164592" y="222516"/>
                  </a:lnTo>
                  <a:lnTo>
                    <a:pt x="152412" y="225552"/>
                  </a:lnTo>
                  <a:lnTo>
                    <a:pt x="143268" y="225552"/>
                  </a:lnTo>
                  <a:lnTo>
                    <a:pt x="134952" y="228324"/>
                  </a:lnTo>
                  <a:lnTo>
                    <a:pt x="137160" y="228600"/>
                  </a:lnTo>
                  <a:lnTo>
                    <a:pt x="210324" y="228600"/>
                  </a:lnTo>
                  <a:lnTo>
                    <a:pt x="219461" y="219456"/>
                  </a:lnTo>
                  <a:lnTo>
                    <a:pt x="170700" y="219456"/>
                  </a:lnTo>
                  <a:lnTo>
                    <a:pt x="173736" y="216408"/>
                  </a:lnTo>
                  <a:close/>
                </a:path>
                <a:path w="259080" h="256539" extrusionOk="0">
                  <a:moveTo>
                    <a:pt x="204978" y="193928"/>
                  </a:moveTo>
                  <a:lnTo>
                    <a:pt x="188975" y="207264"/>
                  </a:lnTo>
                  <a:lnTo>
                    <a:pt x="192036" y="207264"/>
                  </a:lnTo>
                  <a:lnTo>
                    <a:pt x="170700" y="219456"/>
                  </a:lnTo>
                  <a:lnTo>
                    <a:pt x="219461" y="219456"/>
                  </a:lnTo>
                  <a:lnTo>
                    <a:pt x="225551" y="213360"/>
                  </a:lnTo>
                  <a:lnTo>
                    <a:pt x="228612" y="213360"/>
                  </a:lnTo>
                  <a:lnTo>
                    <a:pt x="240792" y="195072"/>
                  </a:lnTo>
                  <a:lnTo>
                    <a:pt x="204216" y="195072"/>
                  </a:lnTo>
                  <a:lnTo>
                    <a:pt x="204978" y="193928"/>
                  </a:lnTo>
                  <a:close/>
                </a:path>
                <a:path w="259080" h="256539" extrusionOk="0">
                  <a:moveTo>
                    <a:pt x="79248" y="213360"/>
                  </a:moveTo>
                  <a:lnTo>
                    <a:pt x="79248" y="216408"/>
                  </a:lnTo>
                  <a:lnTo>
                    <a:pt x="85335" y="216408"/>
                  </a:lnTo>
                  <a:lnTo>
                    <a:pt x="79248" y="213360"/>
                  </a:lnTo>
                  <a:close/>
                </a:path>
                <a:path w="259080" h="256539" extrusionOk="0">
                  <a:moveTo>
                    <a:pt x="64007" y="201168"/>
                  </a:moveTo>
                  <a:lnTo>
                    <a:pt x="64007" y="204228"/>
                  </a:lnTo>
                  <a:lnTo>
                    <a:pt x="67068" y="204228"/>
                  </a:lnTo>
                  <a:lnTo>
                    <a:pt x="64007" y="201168"/>
                  </a:lnTo>
                  <a:close/>
                </a:path>
                <a:path w="259080" h="256539" extrusionOk="0">
                  <a:moveTo>
                    <a:pt x="207263" y="192024"/>
                  </a:moveTo>
                  <a:lnTo>
                    <a:pt x="204978" y="193928"/>
                  </a:lnTo>
                  <a:lnTo>
                    <a:pt x="204216" y="195072"/>
                  </a:lnTo>
                  <a:lnTo>
                    <a:pt x="207263" y="192024"/>
                  </a:lnTo>
                  <a:close/>
                </a:path>
                <a:path w="259080" h="256539" extrusionOk="0">
                  <a:moveTo>
                    <a:pt x="240792" y="192024"/>
                  </a:moveTo>
                  <a:lnTo>
                    <a:pt x="207263" y="192024"/>
                  </a:lnTo>
                  <a:lnTo>
                    <a:pt x="204216" y="195072"/>
                  </a:lnTo>
                  <a:lnTo>
                    <a:pt x="240792" y="195072"/>
                  </a:lnTo>
                  <a:lnTo>
                    <a:pt x="240792" y="192024"/>
                  </a:lnTo>
                  <a:close/>
                </a:path>
                <a:path w="259080" h="256539" extrusionOk="0">
                  <a:moveTo>
                    <a:pt x="216407" y="176784"/>
                  </a:moveTo>
                  <a:lnTo>
                    <a:pt x="204978" y="193928"/>
                  </a:lnTo>
                  <a:lnTo>
                    <a:pt x="207263" y="192024"/>
                  </a:lnTo>
                  <a:lnTo>
                    <a:pt x="240792" y="192024"/>
                  </a:lnTo>
                  <a:lnTo>
                    <a:pt x="246017" y="179832"/>
                  </a:lnTo>
                  <a:lnTo>
                    <a:pt x="216407" y="179832"/>
                  </a:lnTo>
                  <a:lnTo>
                    <a:pt x="216407" y="176784"/>
                  </a:lnTo>
                  <a:close/>
                </a:path>
                <a:path w="259080" h="256539" extrusionOk="0">
                  <a:moveTo>
                    <a:pt x="254732" y="158496"/>
                  </a:moveTo>
                  <a:lnTo>
                    <a:pt x="225551" y="158496"/>
                  </a:lnTo>
                  <a:lnTo>
                    <a:pt x="216407" y="179832"/>
                  </a:lnTo>
                  <a:lnTo>
                    <a:pt x="246017" y="179832"/>
                  </a:lnTo>
                  <a:lnTo>
                    <a:pt x="249936" y="170688"/>
                  </a:lnTo>
                  <a:lnTo>
                    <a:pt x="252983" y="170688"/>
                  </a:lnTo>
                  <a:lnTo>
                    <a:pt x="254732" y="158496"/>
                  </a:lnTo>
                  <a:close/>
                </a:path>
                <a:path w="259080" h="256539" extrusionOk="0">
                  <a:moveTo>
                    <a:pt x="39624" y="170688"/>
                  </a:moveTo>
                  <a:lnTo>
                    <a:pt x="39624" y="173736"/>
                  </a:lnTo>
                  <a:lnTo>
                    <a:pt x="41658" y="173736"/>
                  </a:lnTo>
                  <a:lnTo>
                    <a:pt x="39624" y="170688"/>
                  </a:lnTo>
                  <a:close/>
                </a:path>
                <a:path w="259080" h="256539" extrusionOk="0">
                  <a:moveTo>
                    <a:pt x="228612" y="140208"/>
                  </a:moveTo>
                  <a:lnTo>
                    <a:pt x="222504" y="161544"/>
                  </a:lnTo>
                  <a:lnTo>
                    <a:pt x="225551" y="158496"/>
                  </a:lnTo>
                  <a:lnTo>
                    <a:pt x="254732" y="158496"/>
                  </a:lnTo>
                  <a:lnTo>
                    <a:pt x="256044" y="149352"/>
                  </a:lnTo>
                  <a:lnTo>
                    <a:pt x="256044" y="146316"/>
                  </a:lnTo>
                  <a:lnTo>
                    <a:pt x="256425" y="143256"/>
                  </a:lnTo>
                  <a:lnTo>
                    <a:pt x="228612" y="143256"/>
                  </a:lnTo>
                  <a:lnTo>
                    <a:pt x="228612" y="140208"/>
                  </a:lnTo>
                  <a:close/>
                </a:path>
                <a:path w="259080" h="256539" extrusionOk="0">
                  <a:moveTo>
                    <a:pt x="231648" y="51828"/>
                  </a:moveTo>
                  <a:lnTo>
                    <a:pt x="195072" y="51828"/>
                  </a:lnTo>
                  <a:lnTo>
                    <a:pt x="198119" y="54864"/>
                  </a:lnTo>
                  <a:lnTo>
                    <a:pt x="210324" y="67056"/>
                  </a:lnTo>
                  <a:lnTo>
                    <a:pt x="207263" y="67056"/>
                  </a:lnTo>
                  <a:lnTo>
                    <a:pt x="225551" y="94488"/>
                  </a:lnTo>
                  <a:lnTo>
                    <a:pt x="228612" y="103632"/>
                  </a:lnTo>
                  <a:lnTo>
                    <a:pt x="228612" y="143256"/>
                  </a:lnTo>
                  <a:lnTo>
                    <a:pt x="256425" y="143256"/>
                  </a:lnTo>
                  <a:lnTo>
                    <a:pt x="259080" y="121920"/>
                  </a:lnTo>
                  <a:lnTo>
                    <a:pt x="256044" y="109740"/>
                  </a:lnTo>
                  <a:lnTo>
                    <a:pt x="256044" y="94488"/>
                  </a:lnTo>
                  <a:lnTo>
                    <a:pt x="249936" y="82296"/>
                  </a:lnTo>
                  <a:lnTo>
                    <a:pt x="246900" y="73152"/>
                  </a:lnTo>
                  <a:lnTo>
                    <a:pt x="246900" y="70116"/>
                  </a:lnTo>
                  <a:lnTo>
                    <a:pt x="243839" y="70116"/>
                  </a:lnTo>
                  <a:lnTo>
                    <a:pt x="231648" y="51828"/>
                  </a:lnTo>
                  <a:close/>
                </a:path>
                <a:path w="259080" h="256539" extrusionOk="0">
                  <a:moveTo>
                    <a:pt x="31350" y="112776"/>
                  </a:moveTo>
                  <a:lnTo>
                    <a:pt x="30480" y="112776"/>
                  </a:lnTo>
                  <a:lnTo>
                    <a:pt x="30480" y="115824"/>
                  </a:lnTo>
                  <a:lnTo>
                    <a:pt x="31350" y="112776"/>
                  </a:lnTo>
                  <a:close/>
                </a:path>
                <a:path w="259080" h="256539" extrusionOk="0">
                  <a:moveTo>
                    <a:pt x="36575" y="94488"/>
                  </a:moveTo>
                  <a:lnTo>
                    <a:pt x="33528" y="97536"/>
                  </a:lnTo>
                  <a:lnTo>
                    <a:pt x="35705" y="97536"/>
                  </a:lnTo>
                  <a:lnTo>
                    <a:pt x="36575" y="94488"/>
                  </a:lnTo>
                  <a:close/>
                </a:path>
                <a:path w="259080" h="256539" extrusionOk="0">
                  <a:moveTo>
                    <a:pt x="44704" y="76200"/>
                  </a:moveTo>
                  <a:lnTo>
                    <a:pt x="42671" y="76200"/>
                  </a:lnTo>
                  <a:lnTo>
                    <a:pt x="42671" y="79248"/>
                  </a:lnTo>
                  <a:lnTo>
                    <a:pt x="44704" y="76200"/>
                  </a:lnTo>
                  <a:close/>
                </a:path>
                <a:path w="259080" h="256539" extrusionOk="0">
                  <a:moveTo>
                    <a:pt x="57911" y="60960"/>
                  </a:moveTo>
                  <a:lnTo>
                    <a:pt x="54863" y="60960"/>
                  </a:lnTo>
                  <a:lnTo>
                    <a:pt x="54863" y="64008"/>
                  </a:lnTo>
                  <a:lnTo>
                    <a:pt x="57911" y="60960"/>
                  </a:lnTo>
                  <a:close/>
                </a:path>
                <a:path w="259080" h="256539" extrusionOk="0">
                  <a:moveTo>
                    <a:pt x="198073" y="54825"/>
                  </a:moveTo>
                  <a:close/>
                </a:path>
                <a:path w="259080" h="256539" extrusionOk="0">
                  <a:moveTo>
                    <a:pt x="222496" y="39624"/>
                  </a:moveTo>
                  <a:lnTo>
                    <a:pt x="179844" y="39624"/>
                  </a:lnTo>
                  <a:lnTo>
                    <a:pt x="198073" y="54825"/>
                  </a:lnTo>
                  <a:lnTo>
                    <a:pt x="195072" y="51828"/>
                  </a:lnTo>
                  <a:lnTo>
                    <a:pt x="231648" y="51828"/>
                  </a:lnTo>
                  <a:lnTo>
                    <a:pt x="231648" y="48768"/>
                  </a:lnTo>
                  <a:lnTo>
                    <a:pt x="222496" y="39624"/>
                  </a:lnTo>
                  <a:close/>
                </a:path>
                <a:path w="259080" h="256539" extrusionOk="0">
                  <a:moveTo>
                    <a:pt x="208773" y="27432"/>
                  </a:moveTo>
                  <a:lnTo>
                    <a:pt x="143268" y="27432"/>
                  </a:lnTo>
                  <a:lnTo>
                    <a:pt x="164592" y="33540"/>
                  </a:lnTo>
                  <a:lnTo>
                    <a:pt x="161556" y="33540"/>
                  </a:lnTo>
                  <a:lnTo>
                    <a:pt x="182892" y="42672"/>
                  </a:lnTo>
                  <a:lnTo>
                    <a:pt x="179844" y="39624"/>
                  </a:lnTo>
                  <a:lnTo>
                    <a:pt x="222496" y="39624"/>
                  </a:lnTo>
                  <a:lnTo>
                    <a:pt x="216407" y="33540"/>
                  </a:lnTo>
                  <a:lnTo>
                    <a:pt x="216407" y="30492"/>
                  </a:lnTo>
                  <a:lnTo>
                    <a:pt x="213360" y="30492"/>
                  </a:lnTo>
                  <a:lnTo>
                    <a:pt x="208773" y="27432"/>
                  </a:lnTo>
                  <a:close/>
                </a:path>
                <a:path w="259080" h="256539" extrusionOk="0">
                  <a:moveTo>
                    <a:pt x="91459" y="36576"/>
                  </a:moveTo>
                  <a:lnTo>
                    <a:pt x="88392" y="36576"/>
                  </a:lnTo>
                  <a:lnTo>
                    <a:pt x="85356" y="39624"/>
                  </a:lnTo>
                  <a:lnTo>
                    <a:pt x="91459" y="36576"/>
                  </a:lnTo>
                  <a:close/>
                </a:path>
                <a:path w="259080" h="256539" extrusionOk="0">
                  <a:moveTo>
                    <a:pt x="143268" y="27432"/>
                  </a:moveTo>
                  <a:lnTo>
                    <a:pt x="124980" y="27432"/>
                  </a:lnTo>
                  <a:lnTo>
                    <a:pt x="146304" y="30492"/>
                  </a:lnTo>
                  <a:lnTo>
                    <a:pt x="143268" y="274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1" name="Google Shape;131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66700" y="3912114"/>
              <a:ext cx="225177" cy="2251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7"/>
            <p:cNvSpPr/>
            <p:nvPr/>
          </p:nvSpPr>
          <p:spPr>
            <a:xfrm>
              <a:off x="1371600" y="3895343"/>
              <a:ext cx="6861175" cy="1923414"/>
            </a:xfrm>
            <a:custGeom>
              <a:avLst/>
              <a:gdLst/>
              <a:ahLst/>
              <a:cxnLst/>
              <a:rect l="l" t="t" r="r" b="b"/>
              <a:pathLst>
                <a:path w="6861175" h="1923414" extrusionOk="0">
                  <a:moveTo>
                    <a:pt x="2136648" y="1210056"/>
                  </a:moveTo>
                  <a:lnTo>
                    <a:pt x="3035" y="905256"/>
                  </a:lnTo>
                  <a:lnTo>
                    <a:pt x="0" y="932688"/>
                  </a:lnTo>
                  <a:lnTo>
                    <a:pt x="2024176" y="1221867"/>
                  </a:lnTo>
                  <a:lnTo>
                    <a:pt x="301739" y="1895856"/>
                  </a:lnTo>
                  <a:lnTo>
                    <a:pt x="310883" y="1923288"/>
                  </a:lnTo>
                  <a:lnTo>
                    <a:pt x="2063496" y="1237488"/>
                  </a:lnTo>
                  <a:lnTo>
                    <a:pt x="2059978" y="1226972"/>
                  </a:lnTo>
                  <a:lnTo>
                    <a:pt x="2133600" y="1237488"/>
                  </a:lnTo>
                  <a:lnTo>
                    <a:pt x="2136648" y="1210056"/>
                  </a:lnTo>
                  <a:close/>
                </a:path>
                <a:path w="6861175" h="1923414" extrusionOk="0">
                  <a:moveTo>
                    <a:pt x="6861048" y="475488"/>
                  </a:moveTo>
                  <a:lnTo>
                    <a:pt x="6858000" y="448056"/>
                  </a:lnTo>
                  <a:lnTo>
                    <a:pt x="6810286" y="452399"/>
                  </a:lnTo>
                  <a:lnTo>
                    <a:pt x="6815315" y="429780"/>
                  </a:lnTo>
                  <a:lnTo>
                    <a:pt x="5334978" y="110591"/>
                  </a:lnTo>
                  <a:lnTo>
                    <a:pt x="5334432" y="106692"/>
                  </a:lnTo>
                  <a:lnTo>
                    <a:pt x="5334000" y="103632"/>
                  </a:lnTo>
                  <a:lnTo>
                    <a:pt x="5334000" y="100584"/>
                  </a:lnTo>
                  <a:lnTo>
                    <a:pt x="5330507" y="88404"/>
                  </a:lnTo>
                  <a:lnTo>
                    <a:pt x="5327891" y="79248"/>
                  </a:lnTo>
                  <a:lnTo>
                    <a:pt x="5327891" y="76200"/>
                  </a:lnTo>
                  <a:lnTo>
                    <a:pt x="5323827" y="70116"/>
                  </a:lnTo>
                  <a:lnTo>
                    <a:pt x="5315699" y="57912"/>
                  </a:lnTo>
                  <a:lnTo>
                    <a:pt x="5315699" y="54864"/>
                  </a:lnTo>
                  <a:lnTo>
                    <a:pt x="5312651" y="54864"/>
                  </a:lnTo>
                  <a:lnTo>
                    <a:pt x="5308524" y="49911"/>
                  </a:lnTo>
                  <a:lnTo>
                    <a:pt x="5308524" y="133642"/>
                  </a:lnTo>
                  <a:lnTo>
                    <a:pt x="5306568" y="149352"/>
                  </a:lnTo>
                  <a:lnTo>
                    <a:pt x="5306568" y="146316"/>
                  </a:lnTo>
                  <a:lnTo>
                    <a:pt x="5300472" y="167652"/>
                  </a:lnTo>
                  <a:lnTo>
                    <a:pt x="5303520" y="164604"/>
                  </a:lnTo>
                  <a:lnTo>
                    <a:pt x="5291315" y="182892"/>
                  </a:lnTo>
                  <a:lnTo>
                    <a:pt x="5294363" y="182892"/>
                  </a:lnTo>
                  <a:lnTo>
                    <a:pt x="5279123" y="198120"/>
                  </a:lnTo>
                  <a:lnTo>
                    <a:pt x="5282171" y="198120"/>
                  </a:lnTo>
                  <a:lnTo>
                    <a:pt x="5263896" y="213360"/>
                  </a:lnTo>
                  <a:lnTo>
                    <a:pt x="5266944" y="210312"/>
                  </a:lnTo>
                  <a:lnTo>
                    <a:pt x="5245595" y="222516"/>
                  </a:lnTo>
                  <a:lnTo>
                    <a:pt x="5248643" y="219456"/>
                  </a:lnTo>
                  <a:lnTo>
                    <a:pt x="5227320" y="228600"/>
                  </a:lnTo>
                  <a:lnTo>
                    <a:pt x="5230368" y="225552"/>
                  </a:lnTo>
                  <a:lnTo>
                    <a:pt x="5210441" y="228396"/>
                  </a:lnTo>
                  <a:lnTo>
                    <a:pt x="5187696" y="225552"/>
                  </a:lnTo>
                  <a:lnTo>
                    <a:pt x="5190744" y="228600"/>
                  </a:lnTo>
                  <a:lnTo>
                    <a:pt x="5169395" y="222516"/>
                  </a:lnTo>
                  <a:lnTo>
                    <a:pt x="5172443" y="222516"/>
                  </a:lnTo>
                  <a:lnTo>
                    <a:pt x="5154168" y="213360"/>
                  </a:lnTo>
                  <a:lnTo>
                    <a:pt x="5157190" y="213360"/>
                  </a:lnTo>
                  <a:lnTo>
                    <a:pt x="5138915" y="201180"/>
                  </a:lnTo>
                  <a:lnTo>
                    <a:pt x="5126736" y="185940"/>
                  </a:lnTo>
                  <a:lnTo>
                    <a:pt x="5114531" y="167652"/>
                  </a:lnTo>
                  <a:lnTo>
                    <a:pt x="5117579" y="170688"/>
                  </a:lnTo>
                  <a:lnTo>
                    <a:pt x="5116703" y="167652"/>
                  </a:lnTo>
                  <a:lnTo>
                    <a:pt x="5111483" y="149352"/>
                  </a:lnTo>
                  <a:lnTo>
                    <a:pt x="5108880" y="131064"/>
                  </a:lnTo>
                  <a:lnTo>
                    <a:pt x="5108664" y="129552"/>
                  </a:lnTo>
                  <a:lnTo>
                    <a:pt x="5108880" y="128028"/>
                  </a:lnTo>
                  <a:lnTo>
                    <a:pt x="5111039" y="112776"/>
                  </a:lnTo>
                  <a:lnTo>
                    <a:pt x="5111483" y="109740"/>
                  </a:lnTo>
                  <a:lnTo>
                    <a:pt x="5108448" y="112776"/>
                  </a:lnTo>
                  <a:lnTo>
                    <a:pt x="5114531" y="91452"/>
                  </a:lnTo>
                  <a:lnTo>
                    <a:pt x="5114531" y="94488"/>
                  </a:lnTo>
                  <a:lnTo>
                    <a:pt x="5115826" y="91452"/>
                  </a:lnTo>
                  <a:lnTo>
                    <a:pt x="5123675" y="73152"/>
                  </a:lnTo>
                  <a:lnTo>
                    <a:pt x="5123675" y="76200"/>
                  </a:lnTo>
                  <a:lnTo>
                    <a:pt x="5125707" y="73152"/>
                  </a:lnTo>
                  <a:lnTo>
                    <a:pt x="5135867" y="57912"/>
                  </a:lnTo>
                  <a:lnTo>
                    <a:pt x="5135867" y="60960"/>
                  </a:lnTo>
                  <a:lnTo>
                    <a:pt x="5139525" y="57912"/>
                  </a:lnTo>
                  <a:lnTo>
                    <a:pt x="5154168" y="45720"/>
                  </a:lnTo>
                  <a:lnTo>
                    <a:pt x="5151120" y="45720"/>
                  </a:lnTo>
                  <a:lnTo>
                    <a:pt x="5160238" y="39624"/>
                  </a:lnTo>
                  <a:lnTo>
                    <a:pt x="5169395" y="36576"/>
                  </a:lnTo>
                  <a:lnTo>
                    <a:pt x="5190744" y="30492"/>
                  </a:lnTo>
                  <a:lnTo>
                    <a:pt x="5187696" y="30492"/>
                  </a:lnTo>
                  <a:lnTo>
                    <a:pt x="5207495" y="27660"/>
                  </a:lnTo>
                  <a:lnTo>
                    <a:pt x="5227320" y="30492"/>
                  </a:lnTo>
                  <a:lnTo>
                    <a:pt x="5224272" y="30492"/>
                  </a:lnTo>
                  <a:lnTo>
                    <a:pt x="5245595" y="36576"/>
                  </a:lnTo>
                  <a:lnTo>
                    <a:pt x="5242547" y="36576"/>
                  </a:lnTo>
                  <a:lnTo>
                    <a:pt x="5263896" y="45720"/>
                  </a:lnTo>
                  <a:lnTo>
                    <a:pt x="5260848" y="42672"/>
                  </a:lnTo>
                  <a:lnTo>
                    <a:pt x="5277447" y="56527"/>
                  </a:lnTo>
                  <a:lnTo>
                    <a:pt x="5291315" y="73152"/>
                  </a:lnTo>
                  <a:lnTo>
                    <a:pt x="5291315" y="70116"/>
                  </a:lnTo>
                  <a:lnTo>
                    <a:pt x="5297424" y="82296"/>
                  </a:lnTo>
                  <a:lnTo>
                    <a:pt x="5300472" y="91452"/>
                  </a:lnTo>
                  <a:lnTo>
                    <a:pt x="5300472" y="88404"/>
                  </a:lnTo>
                  <a:lnTo>
                    <a:pt x="5304955" y="104127"/>
                  </a:lnTo>
                  <a:lnTo>
                    <a:pt x="5175491" y="76200"/>
                  </a:lnTo>
                  <a:lnTo>
                    <a:pt x="5169395" y="103632"/>
                  </a:lnTo>
                  <a:lnTo>
                    <a:pt x="5308524" y="133642"/>
                  </a:lnTo>
                  <a:lnTo>
                    <a:pt x="5308524" y="49911"/>
                  </a:lnTo>
                  <a:lnTo>
                    <a:pt x="5302491" y="42672"/>
                  </a:lnTo>
                  <a:lnTo>
                    <a:pt x="5297424" y="36576"/>
                  </a:lnTo>
                  <a:lnTo>
                    <a:pt x="5297424" y="33540"/>
                  </a:lnTo>
                  <a:lnTo>
                    <a:pt x="5288254" y="27432"/>
                  </a:lnTo>
                  <a:lnTo>
                    <a:pt x="5279123" y="21336"/>
                  </a:lnTo>
                  <a:lnTo>
                    <a:pt x="5276062" y="21336"/>
                  </a:lnTo>
                  <a:lnTo>
                    <a:pt x="5276062" y="18288"/>
                  </a:lnTo>
                  <a:lnTo>
                    <a:pt x="5257800" y="9144"/>
                  </a:lnTo>
                  <a:lnTo>
                    <a:pt x="5254739" y="9144"/>
                  </a:lnTo>
                  <a:lnTo>
                    <a:pt x="5233390" y="3048"/>
                  </a:lnTo>
                  <a:lnTo>
                    <a:pt x="5230368" y="3048"/>
                  </a:lnTo>
                  <a:lnTo>
                    <a:pt x="5209019" y="0"/>
                  </a:lnTo>
                  <a:lnTo>
                    <a:pt x="5205971" y="0"/>
                  </a:lnTo>
                  <a:lnTo>
                    <a:pt x="5184648" y="3048"/>
                  </a:lnTo>
                  <a:lnTo>
                    <a:pt x="5181600" y="3048"/>
                  </a:lnTo>
                  <a:lnTo>
                    <a:pt x="5160238" y="9144"/>
                  </a:lnTo>
                  <a:lnTo>
                    <a:pt x="5157190" y="9144"/>
                  </a:lnTo>
                  <a:lnTo>
                    <a:pt x="5157190" y="12204"/>
                  </a:lnTo>
                  <a:lnTo>
                    <a:pt x="5145024" y="15252"/>
                  </a:lnTo>
                  <a:lnTo>
                    <a:pt x="5135867" y="21336"/>
                  </a:lnTo>
                  <a:lnTo>
                    <a:pt x="5135867" y="24384"/>
                  </a:lnTo>
                  <a:lnTo>
                    <a:pt x="5132819" y="24384"/>
                  </a:lnTo>
                  <a:lnTo>
                    <a:pt x="5117579" y="39624"/>
                  </a:lnTo>
                  <a:lnTo>
                    <a:pt x="5114531" y="39624"/>
                  </a:lnTo>
                  <a:lnTo>
                    <a:pt x="5099291" y="57912"/>
                  </a:lnTo>
                  <a:lnTo>
                    <a:pt x="5099291" y="60960"/>
                  </a:lnTo>
                  <a:lnTo>
                    <a:pt x="5090147" y="82296"/>
                  </a:lnTo>
                  <a:lnTo>
                    <a:pt x="5087112" y="82296"/>
                  </a:lnTo>
                  <a:lnTo>
                    <a:pt x="5081003" y="103632"/>
                  </a:lnTo>
                  <a:lnTo>
                    <a:pt x="5081003" y="154520"/>
                  </a:lnTo>
                  <a:lnTo>
                    <a:pt x="4459224" y="585228"/>
                  </a:lnTo>
                  <a:lnTo>
                    <a:pt x="4474451" y="609612"/>
                  </a:lnTo>
                  <a:lnTo>
                    <a:pt x="5091112" y="181533"/>
                  </a:lnTo>
                  <a:lnTo>
                    <a:pt x="5102339" y="201180"/>
                  </a:lnTo>
                  <a:lnTo>
                    <a:pt x="5102339" y="204228"/>
                  </a:lnTo>
                  <a:lnTo>
                    <a:pt x="5120627" y="222516"/>
                  </a:lnTo>
                  <a:lnTo>
                    <a:pt x="5138915" y="237744"/>
                  </a:lnTo>
                  <a:lnTo>
                    <a:pt x="5141963" y="237744"/>
                  </a:lnTo>
                  <a:lnTo>
                    <a:pt x="5160238" y="246888"/>
                  </a:lnTo>
                  <a:lnTo>
                    <a:pt x="5160238" y="249936"/>
                  </a:lnTo>
                  <a:lnTo>
                    <a:pt x="5163286" y="249936"/>
                  </a:lnTo>
                  <a:lnTo>
                    <a:pt x="5184648" y="256032"/>
                  </a:lnTo>
                  <a:lnTo>
                    <a:pt x="5236438" y="256032"/>
                  </a:lnTo>
                  <a:lnTo>
                    <a:pt x="5257800" y="246888"/>
                  </a:lnTo>
                  <a:lnTo>
                    <a:pt x="5260848" y="246888"/>
                  </a:lnTo>
                  <a:lnTo>
                    <a:pt x="5279123" y="234696"/>
                  </a:lnTo>
                  <a:lnTo>
                    <a:pt x="5282171" y="234696"/>
                  </a:lnTo>
                  <a:lnTo>
                    <a:pt x="5289486" y="228600"/>
                  </a:lnTo>
                  <a:lnTo>
                    <a:pt x="5296789" y="222516"/>
                  </a:lnTo>
                  <a:lnTo>
                    <a:pt x="5300472" y="219456"/>
                  </a:lnTo>
                  <a:lnTo>
                    <a:pt x="5300472" y="216408"/>
                  </a:lnTo>
                  <a:lnTo>
                    <a:pt x="5303520" y="216408"/>
                  </a:lnTo>
                  <a:lnTo>
                    <a:pt x="5305539" y="213360"/>
                  </a:lnTo>
                  <a:lnTo>
                    <a:pt x="5315699" y="198120"/>
                  </a:lnTo>
                  <a:lnTo>
                    <a:pt x="5318747" y="198120"/>
                  </a:lnTo>
                  <a:lnTo>
                    <a:pt x="5327891" y="176784"/>
                  </a:lnTo>
                  <a:lnTo>
                    <a:pt x="5327891" y="173736"/>
                  </a:lnTo>
                  <a:lnTo>
                    <a:pt x="5330495" y="164604"/>
                  </a:lnTo>
                  <a:lnTo>
                    <a:pt x="5334000" y="152400"/>
                  </a:lnTo>
                  <a:lnTo>
                    <a:pt x="5334000" y="149352"/>
                  </a:lnTo>
                  <a:lnTo>
                    <a:pt x="5335409" y="139433"/>
                  </a:lnTo>
                  <a:lnTo>
                    <a:pt x="6793852" y="453898"/>
                  </a:lnTo>
                  <a:lnTo>
                    <a:pt x="4343400" y="676656"/>
                  </a:lnTo>
                  <a:lnTo>
                    <a:pt x="4346448" y="704088"/>
                  </a:lnTo>
                  <a:lnTo>
                    <a:pt x="6861048" y="4754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3" name="Google Shape;133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461491" y="4962144"/>
              <a:ext cx="243852" cy="2408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7"/>
            <p:cNvSpPr/>
            <p:nvPr/>
          </p:nvSpPr>
          <p:spPr>
            <a:xfrm>
              <a:off x="5711939" y="4648200"/>
              <a:ext cx="1914525" cy="485140"/>
            </a:xfrm>
            <a:custGeom>
              <a:avLst/>
              <a:gdLst/>
              <a:ahLst/>
              <a:cxnLst/>
              <a:rect l="l" t="t" r="r" b="b"/>
              <a:pathLst>
                <a:path w="1914525" h="485139" extrusionOk="0">
                  <a:moveTo>
                    <a:pt x="9143" y="0"/>
                  </a:moveTo>
                  <a:lnTo>
                    <a:pt x="0" y="27431"/>
                  </a:lnTo>
                  <a:lnTo>
                    <a:pt x="1905000" y="484631"/>
                  </a:lnTo>
                  <a:lnTo>
                    <a:pt x="1914156" y="457200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3505200" y="4572000"/>
              <a:ext cx="2212975" cy="485140"/>
            </a:xfrm>
            <a:custGeom>
              <a:avLst/>
              <a:gdLst/>
              <a:ahLst/>
              <a:cxnLst/>
              <a:rect l="l" t="t" r="r" b="b"/>
              <a:pathLst>
                <a:path w="2212975" h="485139" extrusionOk="0">
                  <a:moveTo>
                    <a:pt x="2209800" y="0"/>
                  </a:moveTo>
                  <a:lnTo>
                    <a:pt x="0" y="457200"/>
                  </a:lnTo>
                  <a:lnTo>
                    <a:pt x="3048" y="484631"/>
                  </a:lnTo>
                  <a:lnTo>
                    <a:pt x="2212848" y="27431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" name="Google Shape;136;p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673339" y="4279392"/>
              <a:ext cx="6644639" cy="15483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" name="Google Shape;137;p7"/>
          <p:cNvSpPr txBox="1"/>
          <p:nvPr/>
        </p:nvSpPr>
        <p:spPr>
          <a:xfrm>
            <a:off x="3507740" y="5345696"/>
            <a:ext cx="88519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Denver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7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9" name="Google Shape;139;p7"/>
          <p:cNvSpPr txBox="1"/>
          <p:nvPr/>
        </p:nvSpPr>
        <p:spPr>
          <a:xfrm>
            <a:off x="916939" y="6031496"/>
            <a:ext cx="151447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Angeles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"/>
          <p:cNvSpPr txBox="1"/>
          <p:nvPr/>
        </p:nvSpPr>
        <p:spPr>
          <a:xfrm>
            <a:off x="6936740" y="5357876"/>
            <a:ext cx="14700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Washington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7"/>
          <p:cNvSpPr txBox="1"/>
          <p:nvPr/>
        </p:nvSpPr>
        <p:spPr>
          <a:xfrm>
            <a:off x="764540" y="2445816"/>
            <a:ext cx="8472170" cy="279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16534" marR="226441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THERE CAN BE MULTIPLE TELEPHONE LINES  BETWEEN TWO COMPUTERS IN THE NETWORK.</a:t>
            </a: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991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Detroit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27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57679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5" name="Google Shape;2195;p57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196" name="Google Shape;2196;p57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97" name="Google Shape;2197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8" name="Google Shape;2198;p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9" name="Google Shape;2199;p5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0" name="Google Shape;2200;p57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01" name="Google Shape;2201;p5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2" name="Google Shape;2202;p5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3" name="Google Shape;2203;p5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4" name="Google Shape;2204;p5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5" name="Google Shape;2205;p5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7" name="Google Shape;2207;p57"/>
          <p:cNvSpPr txBox="1">
            <a:spLocks noGrp="1"/>
          </p:cNvSpPr>
          <p:nvPr>
            <p:ph type="title"/>
          </p:nvPr>
        </p:nvSpPr>
        <p:spPr>
          <a:xfrm>
            <a:off x="903249" y="572516"/>
            <a:ext cx="6987133" cy="5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0" dirty="0">
                <a:solidFill>
                  <a:srgbClr val="FF00FF"/>
                </a:solidFill>
                <a:latin typeface="Lucida Sans"/>
                <a:ea typeface="Lucida Sans"/>
                <a:cs typeface="Lucida Sans"/>
                <a:sym typeface="Lucida Sans"/>
              </a:rPr>
              <a:t>Hamilton paths and cycles (cont.)</a:t>
            </a:r>
            <a:endParaRPr sz="3200" dirty="0"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208" name="Google Shape;2208;p57"/>
          <p:cNvGrpSpPr/>
          <p:nvPr/>
        </p:nvGrpSpPr>
        <p:grpSpPr>
          <a:xfrm>
            <a:off x="1520939" y="5788152"/>
            <a:ext cx="1990356" cy="856996"/>
            <a:chOff x="1520939" y="5788152"/>
            <a:chExt cx="1990356" cy="856996"/>
          </a:xfrm>
        </p:grpSpPr>
        <p:pic>
          <p:nvPicPr>
            <p:cNvPr id="2209" name="Google Shape;2209;p5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520939" y="5788152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0" name="Google Shape;2210;p5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520939" y="6550152"/>
              <a:ext cx="85343" cy="85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1" name="Google Shape;2211;p5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425939" y="6550152"/>
              <a:ext cx="85356" cy="85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2" name="Google Shape;2212;p57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511539" y="6169152"/>
              <a:ext cx="85344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3" name="Google Shape;2213;p57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425939" y="5788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4" name="Google Shape;2214;p57"/>
            <p:cNvSpPr/>
            <p:nvPr/>
          </p:nvSpPr>
          <p:spPr>
            <a:xfrm>
              <a:off x="1597139" y="5855208"/>
              <a:ext cx="1831975" cy="789940"/>
            </a:xfrm>
            <a:custGeom>
              <a:avLst/>
              <a:gdLst/>
              <a:ahLst/>
              <a:cxnLst/>
              <a:rect l="l" t="t" r="r" b="b"/>
              <a:pathLst>
                <a:path w="1831975" h="789940" extrusionOk="0">
                  <a:moveTo>
                    <a:pt x="1831860" y="762012"/>
                  </a:moveTo>
                  <a:lnTo>
                    <a:pt x="74942" y="762012"/>
                  </a:lnTo>
                  <a:lnTo>
                    <a:pt x="923544" y="408432"/>
                  </a:lnTo>
                  <a:lnTo>
                    <a:pt x="914400" y="381000"/>
                  </a:lnTo>
                  <a:lnTo>
                    <a:pt x="0" y="762000"/>
                  </a:lnTo>
                  <a:lnTo>
                    <a:pt x="3060" y="771182"/>
                  </a:lnTo>
                  <a:lnTo>
                    <a:pt x="3060" y="789432"/>
                  </a:lnTo>
                  <a:lnTo>
                    <a:pt x="9144" y="789432"/>
                  </a:lnTo>
                  <a:lnTo>
                    <a:pt x="1831860" y="789432"/>
                  </a:lnTo>
                  <a:lnTo>
                    <a:pt x="1831860" y="762012"/>
                  </a:lnTo>
                  <a:close/>
                </a:path>
                <a:path w="1831975" h="789940" extrusionOk="0">
                  <a:moveTo>
                    <a:pt x="1831860" y="0"/>
                  </a:moveTo>
                  <a:lnTo>
                    <a:pt x="9144" y="0"/>
                  </a:lnTo>
                  <a:lnTo>
                    <a:pt x="3060" y="0"/>
                  </a:lnTo>
                  <a:lnTo>
                    <a:pt x="3060" y="18249"/>
                  </a:lnTo>
                  <a:lnTo>
                    <a:pt x="0" y="27432"/>
                  </a:lnTo>
                  <a:lnTo>
                    <a:pt x="914400" y="332232"/>
                  </a:lnTo>
                  <a:lnTo>
                    <a:pt x="923544" y="304800"/>
                  </a:lnTo>
                  <a:lnTo>
                    <a:pt x="91440" y="27432"/>
                  </a:lnTo>
                  <a:lnTo>
                    <a:pt x="1831860" y="27432"/>
                  </a:lnTo>
                  <a:lnTo>
                    <a:pt x="183186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57"/>
            <p:cNvSpPr/>
            <p:nvPr/>
          </p:nvSpPr>
          <p:spPr>
            <a:xfrm>
              <a:off x="2590800" y="5864352"/>
              <a:ext cx="841375" cy="771525"/>
            </a:xfrm>
            <a:custGeom>
              <a:avLst/>
              <a:gdLst/>
              <a:ahLst/>
              <a:cxnLst/>
              <a:rect l="l" t="t" r="r" b="b"/>
              <a:pathLst>
                <a:path w="841375" h="771525" extrusionOk="0">
                  <a:moveTo>
                    <a:pt x="841248" y="762000"/>
                  </a:moveTo>
                  <a:lnTo>
                    <a:pt x="3035" y="381000"/>
                  </a:lnTo>
                  <a:lnTo>
                    <a:pt x="0" y="390144"/>
                  </a:lnTo>
                  <a:lnTo>
                    <a:pt x="838200" y="771156"/>
                  </a:lnTo>
                  <a:lnTo>
                    <a:pt x="841248" y="762000"/>
                  </a:lnTo>
                  <a:close/>
                </a:path>
                <a:path w="841375" h="771525" extrusionOk="0">
                  <a:moveTo>
                    <a:pt x="841248" y="9144"/>
                  </a:moveTo>
                  <a:lnTo>
                    <a:pt x="838200" y="0"/>
                  </a:lnTo>
                  <a:lnTo>
                    <a:pt x="0" y="304800"/>
                  </a:lnTo>
                  <a:lnTo>
                    <a:pt x="3035" y="313944"/>
                  </a:lnTo>
                  <a:lnTo>
                    <a:pt x="841248" y="9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57"/>
            <p:cNvSpPr/>
            <p:nvPr/>
          </p:nvSpPr>
          <p:spPr>
            <a:xfrm>
              <a:off x="3416795" y="5867400"/>
              <a:ext cx="27940" cy="762000"/>
            </a:xfrm>
            <a:custGeom>
              <a:avLst/>
              <a:gdLst/>
              <a:ahLst/>
              <a:cxnLst/>
              <a:rect l="l" t="t" r="r" b="b"/>
              <a:pathLst>
                <a:path w="27939" h="762000" extrusionOk="0">
                  <a:moveTo>
                    <a:pt x="27432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27432" y="76200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7" name="Google Shape;2217;p57"/>
          <p:cNvSpPr txBox="1"/>
          <p:nvPr/>
        </p:nvSpPr>
        <p:spPr>
          <a:xfrm>
            <a:off x="538861" y="1246136"/>
            <a:ext cx="8557260" cy="426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9969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property is known to efficiently verify existence of a Hamilton  cycle/path for general graphs.	Moreover, the problem is known to be  as difficult as the TSP (find the shortest H. cycle through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cities).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Dirac’s Theorem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If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simple graph with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≥ 3 vertices such that  the degree of every vertex is at least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/2, then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a Hamilton cycle.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Ore’s Theorem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If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simple graph with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≥ 3 vertices such that  the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deg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1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≥	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every pair of nonadjacent vertices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 then </a:t>
            </a:r>
            <a:r>
              <a:rPr lang="en-US" sz="24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a Hamilton cycle.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219075" lvl="0" indent="0" algn="l" rtl="0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Ore’s condition is more general than Dirac’s but neither is necessary  for existence of a Hamilton cycle.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2222;p58">
            <a:extLst>
              <a:ext uri="{FF2B5EF4-FFF2-40B4-BE49-F238E27FC236}">
                <a16:creationId xmlns:a16="http://schemas.microsoft.com/office/drawing/2014/main" id="{83D57CA2-1F07-4E83-9B9A-6CF6FD0ED4A4}"/>
              </a:ext>
            </a:extLst>
          </p:cNvPr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50" name="Google Shape;2223;p58">
              <a:extLst>
                <a:ext uri="{FF2B5EF4-FFF2-40B4-BE49-F238E27FC236}">
                  <a16:creationId xmlns:a16="http://schemas.microsoft.com/office/drawing/2014/main" id="{7291ED64-F30B-4CA5-9735-4E7419D7A5B0}"/>
                </a:ext>
              </a:extLst>
            </p:cNvPr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" name="Google Shape;2224;p58">
              <a:extLst>
                <a:ext uri="{FF2B5EF4-FFF2-40B4-BE49-F238E27FC236}">
                  <a16:creationId xmlns:a16="http://schemas.microsoft.com/office/drawing/2014/main" id="{9AD9B4B8-AE89-43D8-A21C-DFDBD0266BF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2225;p58">
              <a:extLst>
                <a:ext uri="{FF2B5EF4-FFF2-40B4-BE49-F238E27FC236}">
                  <a16:creationId xmlns:a16="http://schemas.microsoft.com/office/drawing/2014/main" id="{51707E9F-2A9A-46E9-903F-FE6123537CF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2226;p58">
              <a:extLst>
                <a:ext uri="{FF2B5EF4-FFF2-40B4-BE49-F238E27FC236}">
                  <a16:creationId xmlns:a16="http://schemas.microsoft.com/office/drawing/2014/main" id="{CE011A82-1B8E-428D-873B-B77886DF1FE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2227;p58">
              <a:extLst>
                <a:ext uri="{FF2B5EF4-FFF2-40B4-BE49-F238E27FC236}">
                  <a16:creationId xmlns:a16="http://schemas.microsoft.com/office/drawing/2014/main" id="{60156205-A47B-47B9-A19E-627B0CE040CF}"/>
                </a:ext>
              </a:extLst>
            </p:cNvPr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" name="Google Shape;2228;p58">
              <a:extLst>
                <a:ext uri="{FF2B5EF4-FFF2-40B4-BE49-F238E27FC236}">
                  <a16:creationId xmlns:a16="http://schemas.microsoft.com/office/drawing/2014/main" id="{35D8573E-BDB7-40F0-AEE8-8802AC35C40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2229;p58">
              <a:extLst>
                <a:ext uri="{FF2B5EF4-FFF2-40B4-BE49-F238E27FC236}">
                  <a16:creationId xmlns:a16="http://schemas.microsoft.com/office/drawing/2014/main" id="{7B7F5B81-7E86-452C-A0DC-05A977E123C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2230;p58">
              <a:extLst>
                <a:ext uri="{FF2B5EF4-FFF2-40B4-BE49-F238E27FC236}">
                  <a16:creationId xmlns:a16="http://schemas.microsoft.com/office/drawing/2014/main" id="{EE86ACF2-60D9-4674-8EAD-EB9380B5728C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2231;p58">
              <a:extLst>
                <a:ext uri="{FF2B5EF4-FFF2-40B4-BE49-F238E27FC236}">
                  <a16:creationId xmlns:a16="http://schemas.microsoft.com/office/drawing/2014/main" id="{FEFBD8D0-6231-4FC1-949E-F673DF376774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2232;p58">
              <a:extLst>
                <a:ext uri="{FF2B5EF4-FFF2-40B4-BE49-F238E27FC236}">
                  <a16:creationId xmlns:a16="http://schemas.microsoft.com/office/drawing/2014/main" id="{63BFEF99-3931-4D25-9E00-86DF7C0CD496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4" name="Google Shape;2234;p58"/>
          <p:cNvSpPr txBox="1">
            <a:spLocks noGrp="1"/>
          </p:cNvSpPr>
          <p:nvPr>
            <p:ph type="title"/>
          </p:nvPr>
        </p:nvSpPr>
        <p:spPr>
          <a:xfrm>
            <a:off x="3379725" y="944375"/>
            <a:ext cx="401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 dirty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Planar graphs</a:t>
            </a:r>
            <a:endParaRPr sz="4400" dirty="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235" name="Google Shape;2235;p58"/>
          <p:cNvSpPr txBox="1"/>
          <p:nvPr/>
        </p:nvSpPr>
        <p:spPr>
          <a:xfrm>
            <a:off x="996187" y="1962391"/>
            <a:ext cx="8080755" cy="2165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3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1238"/>
              <a:buFont typeface="Noto Sans Symbols"/>
              <a:buChar char="■"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 graph is </a:t>
            </a:r>
            <a:r>
              <a:rPr lang="en-US" sz="3200" b="0" i="1" u="sng" strike="noStrike" cap="none" dirty="0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planar</a:t>
            </a:r>
            <a:r>
              <a:rPr lang="en-US" sz="3200" b="0" i="1" u="none" strike="noStrike" cap="none" dirty="0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if it can be drawn in the  plane without any edges crossing</a:t>
            </a:r>
          </a:p>
          <a:p>
            <a:pPr marL="356870" marR="5080" lvl="0" indent="-344805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1238"/>
              <a:buFont typeface="Noto Sans Symbols"/>
              <a:buChar char="■"/>
            </a:pPr>
            <a:endParaRPr lang="en-US" sz="4800" b="0" i="0" u="none" strike="noStrike" cap="none" dirty="0">
              <a:solidFill>
                <a:srgbClr val="FFFFFF"/>
              </a:solidFill>
              <a:latin typeface="Lucida Sans" panose="020B0602030504020204" pitchFamily="34" charset="0"/>
              <a:ea typeface="Lucida Sans"/>
              <a:cs typeface="Lucida Sans"/>
              <a:sym typeface="Lucida Sans"/>
            </a:endParaRPr>
          </a:p>
          <a:p>
            <a:pPr marL="356870" marR="5080" lvl="0" indent="-344805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1238"/>
              <a:buFont typeface="Noto Sans Symbols"/>
              <a:buChar char="■"/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 rotWithShape="0">
                    <a:srgbClr val="000000"/>
                  </a:outerShdw>
                </a:effectLst>
                <a:latin typeface="Lucida Sans" panose="020B0602030504020204" pitchFamily="34" charset="0"/>
                <a:ea typeface="宋体" panose="02010600030101010101" pitchFamily="2" charset="-122"/>
                <a:cs typeface="+mn-cs"/>
              </a:rPr>
              <a:t>A graph that is so drawn in the plane is a </a:t>
            </a:r>
            <a:r>
              <a:rPr lang="en-US" altLang="zh-TW" sz="3200" b="0" dirty="0">
                <a:solidFill>
                  <a:srgbClr val="FFFF66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plane graph.</a:t>
            </a:r>
            <a:r>
              <a:rPr lang="en-US" altLang="zh-TW" sz="3200" b="0" dirty="0">
                <a:latin typeface="Tahoma" panose="020B0604030504040204" pitchFamily="34" charset="0"/>
                <a:ea typeface="新細明體" panose="02020500000000000000" pitchFamily="18" charset="-120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1E1CF3-E27F-42C8-936F-944E6F3E7C21}"/>
              </a:ext>
            </a:extLst>
          </p:cNvPr>
          <p:cNvGrpSpPr/>
          <p:nvPr/>
        </p:nvGrpSpPr>
        <p:grpSpPr>
          <a:xfrm>
            <a:off x="3886200" y="4511040"/>
            <a:ext cx="3200400" cy="2743200"/>
            <a:chOff x="3886200" y="3474720"/>
            <a:chExt cx="3200400" cy="2743200"/>
          </a:xfrm>
        </p:grpSpPr>
        <p:grpSp>
          <p:nvGrpSpPr>
            <p:cNvPr id="2236" name="Google Shape;2236;p58"/>
            <p:cNvGrpSpPr/>
            <p:nvPr/>
          </p:nvGrpSpPr>
          <p:grpSpPr>
            <a:xfrm>
              <a:off x="3886200" y="3474720"/>
              <a:ext cx="3200400" cy="2743200"/>
              <a:chOff x="3886200" y="3474720"/>
              <a:chExt cx="3200400" cy="2743200"/>
            </a:xfrm>
          </p:grpSpPr>
          <p:sp>
            <p:nvSpPr>
              <p:cNvPr id="2237" name="Google Shape;2237;p58"/>
              <p:cNvSpPr/>
              <p:nvPr/>
            </p:nvSpPr>
            <p:spPr>
              <a:xfrm>
                <a:off x="3886200" y="3474720"/>
                <a:ext cx="3200400" cy="2743200"/>
              </a:xfrm>
              <a:custGeom>
                <a:avLst/>
                <a:gdLst/>
                <a:ahLst/>
                <a:cxnLst/>
                <a:rect l="l" t="t" r="r" b="b"/>
                <a:pathLst>
                  <a:path w="3200400" h="2743200" extrusionOk="0">
                    <a:moveTo>
                      <a:pt x="3200400" y="0"/>
                    </a:moveTo>
                    <a:lnTo>
                      <a:pt x="0" y="0"/>
                    </a:lnTo>
                    <a:lnTo>
                      <a:pt x="0" y="2743199"/>
                    </a:lnTo>
                    <a:lnTo>
                      <a:pt x="3200400" y="2743199"/>
                    </a:lnTo>
                    <a:lnTo>
                      <a:pt x="3200400" y="0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238" name="Google Shape;2238;p58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4483595" y="3916680"/>
                <a:ext cx="1932432" cy="17068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39" name="Google Shape;2239;p58"/>
            <p:cNvSpPr txBox="1"/>
            <p:nvPr/>
          </p:nvSpPr>
          <p:spPr>
            <a:xfrm>
              <a:off x="4742675" y="3730269"/>
              <a:ext cx="32385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000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40" name="Google Shape;2240;p58"/>
            <p:cNvSpPr txBox="1"/>
            <p:nvPr/>
          </p:nvSpPr>
          <p:spPr>
            <a:xfrm>
              <a:off x="6038075" y="3730269"/>
              <a:ext cx="32385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001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41" name="Google Shape;2241;p58"/>
            <p:cNvSpPr txBox="1"/>
            <p:nvPr/>
          </p:nvSpPr>
          <p:spPr>
            <a:xfrm>
              <a:off x="4209275" y="4111269"/>
              <a:ext cx="32385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010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42" name="Google Shape;2242;p58"/>
            <p:cNvSpPr txBox="1"/>
            <p:nvPr/>
          </p:nvSpPr>
          <p:spPr>
            <a:xfrm>
              <a:off x="5047475" y="5178069"/>
              <a:ext cx="32385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100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43" name="Google Shape;2243;p58"/>
            <p:cNvSpPr txBox="1"/>
            <p:nvPr/>
          </p:nvSpPr>
          <p:spPr>
            <a:xfrm>
              <a:off x="4514075" y="5559069"/>
              <a:ext cx="31750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110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44" name="Google Shape;2244;p58"/>
            <p:cNvSpPr txBox="1"/>
            <p:nvPr/>
          </p:nvSpPr>
          <p:spPr>
            <a:xfrm>
              <a:off x="5504675" y="4111269"/>
              <a:ext cx="311785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011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45" name="Google Shape;2245;p58"/>
            <p:cNvSpPr txBox="1"/>
            <p:nvPr/>
          </p:nvSpPr>
          <p:spPr>
            <a:xfrm>
              <a:off x="5809475" y="5559069"/>
              <a:ext cx="305435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111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46" name="Google Shape;2246;p58"/>
            <p:cNvSpPr txBox="1"/>
            <p:nvPr/>
          </p:nvSpPr>
          <p:spPr>
            <a:xfrm>
              <a:off x="6403822" y="5162842"/>
              <a:ext cx="32385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101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47" name="Google Shape;2247;p58"/>
            <p:cNvSpPr txBox="1"/>
            <p:nvPr/>
          </p:nvSpPr>
          <p:spPr>
            <a:xfrm>
              <a:off x="3955262" y="4797082"/>
              <a:ext cx="385445" cy="391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33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</a:t>
              </a:r>
              <a:r>
                <a:rPr lang="en-US" sz="2400" b="0" i="0" u="none" strike="noStrike" cap="none" baseline="-25000">
                  <a:solidFill>
                    <a:srgbClr val="0033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2400" b="0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6BFE123-F428-4905-A00B-3196A1EBD4B9}"/>
              </a:ext>
            </a:extLst>
          </p:cNvPr>
          <p:cNvGrpSpPr/>
          <p:nvPr/>
        </p:nvGrpSpPr>
        <p:grpSpPr>
          <a:xfrm>
            <a:off x="912870" y="5322340"/>
            <a:ext cx="2133600" cy="1524000"/>
            <a:chOff x="838200" y="4038600"/>
            <a:chExt cx="2133600" cy="1524000"/>
          </a:xfrm>
        </p:grpSpPr>
        <p:grpSp>
          <p:nvGrpSpPr>
            <p:cNvPr id="2248" name="Google Shape;2248;p58"/>
            <p:cNvGrpSpPr/>
            <p:nvPr/>
          </p:nvGrpSpPr>
          <p:grpSpPr>
            <a:xfrm>
              <a:off x="838200" y="4038600"/>
              <a:ext cx="2133600" cy="1524000"/>
              <a:chOff x="838200" y="4038600"/>
              <a:chExt cx="2133600" cy="1524000"/>
            </a:xfrm>
          </p:grpSpPr>
          <p:sp>
            <p:nvSpPr>
              <p:cNvPr id="2249" name="Google Shape;2249;p58"/>
              <p:cNvSpPr/>
              <p:nvPr/>
            </p:nvSpPr>
            <p:spPr>
              <a:xfrm>
                <a:off x="838200" y="4038600"/>
                <a:ext cx="2133600" cy="1524000"/>
              </a:xfrm>
              <a:custGeom>
                <a:avLst/>
                <a:gdLst/>
                <a:ahLst/>
                <a:cxnLst/>
                <a:rect l="l" t="t" r="r" b="b"/>
                <a:pathLst>
                  <a:path w="2133600" h="1524000" extrusionOk="0">
                    <a:moveTo>
                      <a:pt x="2133600" y="0"/>
                    </a:moveTo>
                    <a:lnTo>
                      <a:pt x="0" y="0"/>
                    </a:lnTo>
                    <a:lnTo>
                      <a:pt x="0" y="1524000"/>
                    </a:lnTo>
                    <a:lnTo>
                      <a:pt x="2133600" y="1524000"/>
                    </a:lnTo>
                    <a:lnTo>
                      <a:pt x="2133600" y="0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250" name="Google Shape;2250;p58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1511795" y="4297679"/>
                <a:ext cx="941832" cy="8686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51" name="Google Shape;2251;p58"/>
            <p:cNvSpPr txBox="1"/>
            <p:nvPr/>
          </p:nvSpPr>
          <p:spPr>
            <a:xfrm>
              <a:off x="838200" y="4038600"/>
              <a:ext cx="2133600" cy="15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0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50"/>
                <a:buFont typeface="Arial"/>
                <a:buNone/>
              </a:pPr>
              <a:endParaRPr sz="315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93980" marR="0" lvl="0" indent="0" algn="l" rtl="0">
                <a:lnSpc>
                  <a:spcPct val="100000"/>
                </a:lnSpc>
                <a:spcBef>
                  <a:spcPts val="5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 dirty="0">
                  <a:solidFill>
                    <a:srgbClr val="3333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</a:t>
              </a:r>
              <a:r>
                <a:rPr lang="en-US" sz="2400" b="0" i="0" u="none" strike="noStrike" cap="none" baseline="-25000" dirty="0">
                  <a:solidFill>
                    <a:srgbClr val="3333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2400" b="0" i="0" u="none" strike="noStrike" cap="none" baseline="-250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252" name="Google Shape;2252;p58"/>
          <p:cNvGrpSpPr/>
          <p:nvPr/>
        </p:nvGrpSpPr>
        <p:grpSpPr>
          <a:xfrm>
            <a:off x="7467600" y="5273040"/>
            <a:ext cx="1981200" cy="1828800"/>
            <a:chOff x="7467600" y="3931920"/>
            <a:chExt cx="1981200" cy="1828800"/>
          </a:xfrm>
        </p:grpSpPr>
        <p:sp>
          <p:nvSpPr>
            <p:cNvPr id="2253" name="Google Shape;2253;p58"/>
            <p:cNvSpPr/>
            <p:nvPr/>
          </p:nvSpPr>
          <p:spPr>
            <a:xfrm>
              <a:off x="7467600" y="3931920"/>
              <a:ext cx="1981200" cy="1828800"/>
            </a:xfrm>
            <a:custGeom>
              <a:avLst/>
              <a:gdLst/>
              <a:ahLst/>
              <a:cxnLst/>
              <a:rect l="l" t="t" r="r" b="b"/>
              <a:pathLst>
                <a:path w="1981200" h="1828800" extrusionOk="0">
                  <a:moveTo>
                    <a:pt x="1981200" y="0"/>
                  </a:moveTo>
                  <a:lnTo>
                    <a:pt x="0" y="0"/>
                  </a:lnTo>
                  <a:lnTo>
                    <a:pt x="0" y="1828799"/>
                  </a:lnTo>
                  <a:lnTo>
                    <a:pt x="1981200" y="1828799"/>
                  </a:lnTo>
                  <a:lnTo>
                    <a:pt x="1981200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54" name="Google Shape;2254;p58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064995" y="4145280"/>
              <a:ext cx="941831" cy="10210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5" name="Google Shape;2255;p58"/>
          <p:cNvSpPr txBox="1"/>
          <p:nvPr/>
        </p:nvSpPr>
        <p:spPr>
          <a:xfrm>
            <a:off x="8923019" y="6954224"/>
            <a:ext cx="247015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81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264B-F7BC-41CF-A5DA-041777E8C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CC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Plane graphs</a:t>
            </a:r>
            <a:endParaRPr lang="vi-VN" dirty="0"/>
          </a:p>
        </p:txBody>
      </p:sp>
      <p:grpSp>
        <p:nvGrpSpPr>
          <p:cNvPr id="16" name="Group -912">
            <a:extLst>
              <a:ext uri="{FF2B5EF4-FFF2-40B4-BE49-F238E27FC236}">
                <a16:creationId xmlns:a16="http://schemas.microsoft.com/office/drawing/2014/main" id="{447470E8-2C45-4106-BE0F-DC98B163B9B6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3357563"/>
            <a:ext cx="2159000" cy="1998662"/>
            <a:chOff x="419" y="2250"/>
            <a:chExt cx="1360" cy="1259"/>
          </a:xfrm>
        </p:grpSpPr>
        <p:sp>
          <p:nvSpPr>
            <p:cNvPr id="17" name="Line 613">
              <a:extLst>
                <a:ext uri="{FF2B5EF4-FFF2-40B4-BE49-F238E27FC236}">
                  <a16:creationId xmlns:a16="http://schemas.microsoft.com/office/drawing/2014/main" id="{F935A83F-59A2-41ED-9045-759FCD4B9B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6" y="2568"/>
              <a:ext cx="12" cy="726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Oval 615">
              <a:extLst>
                <a:ext uri="{FF2B5EF4-FFF2-40B4-BE49-F238E27FC236}">
                  <a16:creationId xmlns:a16="http://schemas.microsoft.com/office/drawing/2014/main" id="{F7A2A141-0A1C-4ACD-A4E8-D0DC7817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0" y="2523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9" name="Line 617">
              <a:extLst>
                <a:ext uri="{FF2B5EF4-FFF2-40B4-BE49-F238E27FC236}">
                  <a16:creationId xmlns:a16="http://schemas.microsoft.com/office/drawing/2014/main" id="{5FA81F7F-6D93-4EF9-9442-44BB81CEE7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21" y="2296"/>
              <a:ext cx="590" cy="272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Oval 619">
              <a:extLst>
                <a:ext uri="{FF2B5EF4-FFF2-40B4-BE49-F238E27FC236}">
                  <a16:creationId xmlns:a16="http://schemas.microsoft.com/office/drawing/2014/main" id="{64F38718-87E9-4028-B2CE-25A626A95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0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1" name="Oval 621">
              <a:extLst>
                <a:ext uri="{FF2B5EF4-FFF2-40B4-BE49-F238E27FC236}">
                  <a16:creationId xmlns:a16="http://schemas.microsoft.com/office/drawing/2014/main" id="{9D67837B-01C1-48FF-B759-3AD9FA82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" y="3430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2" name="Line 623">
              <a:extLst>
                <a:ext uri="{FF2B5EF4-FFF2-40B4-BE49-F238E27FC236}">
                  <a16:creationId xmlns:a16="http://schemas.microsoft.com/office/drawing/2014/main" id="{44C58AB8-A68B-4D04-B898-0D42587549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21" y="2931"/>
              <a:ext cx="12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3" name="Line 625">
              <a:extLst>
                <a:ext uri="{FF2B5EF4-FFF2-40B4-BE49-F238E27FC236}">
                  <a16:creationId xmlns:a16="http://schemas.microsoft.com/office/drawing/2014/main" id="{3830DC13-2793-4FB2-AD50-9FFF362725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2296"/>
              <a:ext cx="635" cy="272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4" name="Oval 627">
              <a:extLst>
                <a:ext uri="{FF2B5EF4-FFF2-40B4-BE49-F238E27FC236}">
                  <a16:creationId xmlns:a16="http://schemas.microsoft.com/office/drawing/2014/main" id="{7769467A-93A7-46E7-8DCD-330462726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" y="2523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5" name="Oval 629">
              <a:extLst>
                <a:ext uri="{FF2B5EF4-FFF2-40B4-BE49-F238E27FC236}">
                  <a16:creationId xmlns:a16="http://schemas.microsoft.com/office/drawing/2014/main" id="{79DF91DB-5A73-4678-873E-C1EB0F6CA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" y="2250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6" name="Oval 631">
              <a:extLst>
                <a:ext uri="{FF2B5EF4-FFF2-40B4-BE49-F238E27FC236}">
                  <a16:creationId xmlns:a16="http://schemas.microsoft.com/office/drawing/2014/main" id="{969F20A5-A76E-4BC7-BA0B-BCB241AC3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7" name="Oval 633">
              <a:extLst>
                <a:ext uri="{FF2B5EF4-FFF2-40B4-BE49-F238E27FC236}">
                  <a16:creationId xmlns:a16="http://schemas.microsoft.com/office/drawing/2014/main" id="{B6FDC85F-3480-4AE8-A69F-9BE70D2B4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" y="3248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Line 635">
              <a:extLst>
                <a:ext uri="{FF2B5EF4-FFF2-40B4-BE49-F238E27FC236}">
                  <a16:creationId xmlns:a16="http://schemas.microsoft.com/office/drawing/2014/main" id="{8638AB0D-D571-4A29-8763-DA87703FBF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6" y="2568"/>
              <a:ext cx="0" cy="726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9" name="Line 637">
              <a:extLst>
                <a:ext uri="{FF2B5EF4-FFF2-40B4-BE49-F238E27FC236}">
                  <a16:creationId xmlns:a16="http://schemas.microsoft.com/office/drawing/2014/main" id="{86932D4B-5384-4549-9BA4-FCAF407FE7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" y="3294"/>
              <a:ext cx="681" cy="181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0" name="Line 639">
              <a:extLst>
                <a:ext uri="{FF2B5EF4-FFF2-40B4-BE49-F238E27FC236}">
                  <a16:creationId xmlns:a16="http://schemas.microsoft.com/office/drawing/2014/main" id="{565A58DD-A465-4DB6-B705-1069916C23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5" y="3294"/>
              <a:ext cx="681" cy="181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1" name="Line 641">
              <a:extLst>
                <a:ext uri="{FF2B5EF4-FFF2-40B4-BE49-F238E27FC236}">
                  <a16:creationId xmlns:a16="http://schemas.microsoft.com/office/drawing/2014/main" id="{B155C83D-6CC2-467C-BBDF-A9B7E3577D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6" y="2568"/>
              <a:ext cx="0" cy="726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2" name="Oval 643">
              <a:extLst>
                <a:ext uri="{FF2B5EF4-FFF2-40B4-BE49-F238E27FC236}">
                  <a16:creationId xmlns:a16="http://schemas.microsoft.com/office/drawing/2014/main" id="{585DEE63-5A0C-4F97-83C1-9D7DDCF8C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0" y="3248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" name="Line 645">
              <a:extLst>
                <a:ext uri="{FF2B5EF4-FFF2-40B4-BE49-F238E27FC236}">
                  <a16:creationId xmlns:a16="http://schemas.microsoft.com/office/drawing/2014/main" id="{D7D9B10F-3E7A-4B5C-BFA2-689975DE01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" y="2568"/>
              <a:ext cx="635" cy="907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4" name="Line 647">
              <a:extLst>
                <a:ext uri="{FF2B5EF4-FFF2-40B4-BE49-F238E27FC236}">
                  <a16:creationId xmlns:a16="http://schemas.microsoft.com/office/drawing/2014/main" id="{193FAF3B-35C2-4B67-B5FB-64E266AB2B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1" y="2296"/>
              <a:ext cx="635" cy="99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35" name="Rectangle 649">
            <a:extLst>
              <a:ext uri="{FF2B5EF4-FFF2-40B4-BE49-F238E27FC236}">
                <a16:creationId xmlns:a16="http://schemas.microsoft.com/office/drawing/2014/main" id="{558096D7-A536-4F66-9DA1-45878FD6C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589588"/>
            <a:ext cx="25685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0">
                <a:latin typeface="Tahoma" panose="020B0604030504040204" pitchFamily="34" charset="0"/>
                <a:ea typeface="新細明體" panose="02020500000000000000" pitchFamily="18" charset="-120"/>
              </a:rPr>
              <a:t>(a) planar, </a:t>
            </a:r>
            <a:br>
              <a:rPr lang="en-US" altLang="en-US" sz="2400" b="0">
                <a:latin typeface="Tahoma" panose="020B0604030504040204" pitchFamily="34" charset="0"/>
                <a:ea typeface="新細明體" panose="02020500000000000000" pitchFamily="18" charset="-120"/>
              </a:rPr>
            </a:br>
            <a:r>
              <a:rPr lang="en-US" altLang="zh-TW" sz="2400" b="0">
                <a:latin typeface="Tahoma" panose="020B0604030504040204" pitchFamily="34" charset="0"/>
                <a:ea typeface="新細明體" panose="02020500000000000000" pitchFamily="18" charset="-120"/>
              </a:rPr>
              <a:t>not a plane graph</a:t>
            </a:r>
            <a:endParaRPr lang="en-US" altLang="en-US" sz="280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grpSp>
        <p:nvGrpSpPr>
          <p:cNvPr id="36" name="Group -910">
            <a:extLst>
              <a:ext uri="{FF2B5EF4-FFF2-40B4-BE49-F238E27FC236}">
                <a16:creationId xmlns:a16="http://schemas.microsoft.com/office/drawing/2014/main" id="{42D9CD19-49DC-42FD-AC0E-A8C203D43459}"/>
              </a:ext>
            </a:extLst>
          </p:cNvPr>
          <p:cNvGrpSpPr>
            <a:grpSpLocks/>
          </p:cNvGrpSpPr>
          <p:nvPr/>
        </p:nvGrpSpPr>
        <p:grpSpPr bwMode="auto">
          <a:xfrm>
            <a:off x="3179763" y="3165475"/>
            <a:ext cx="2940050" cy="2190750"/>
            <a:chOff x="2003" y="1994"/>
            <a:chExt cx="1852" cy="1380"/>
          </a:xfrm>
        </p:grpSpPr>
        <p:sp>
          <p:nvSpPr>
            <p:cNvPr id="37" name="Line 653">
              <a:extLst>
                <a:ext uri="{FF2B5EF4-FFF2-40B4-BE49-F238E27FC236}">
                  <a16:creationId xmlns:a16="http://schemas.microsoft.com/office/drawing/2014/main" id="{DF7A4988-DA3F-460A-A941-1D8C330A6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93" y="2433"/>
              <a:ext cx="12" cy="726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8" name="Oval 655">
              <a:extLst>
                <a:ext uri="{FF2B5EF4-FFF2-40B4-BE49-F238E27FC236}">
                  <a16:creationId xmlns:a16="http://schemas.microsoft.com/office/drawing/2014/main" id="{7EFA5FC8-5D42-454E-8F05-72467E6B6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7" y="2388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9" name="Line 657">
              <a:extLst>
                <a:ext uri="{FF2B5EF4-FFF2-40B4-BE49-F238E27FC236}">
                  <a16:creationId xmlns:a16="http://schemas.microsoft.com/office/drawing/2014/main" id="{CA734CF5-26CA-4B02-B90C-CC2C92A6A3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8" y="2161"/>
              <a:ext cx="590" cy="272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40" name="Oval 659">
              <a:extLst>
                <a:ext uri="{FF2B5EF4-FFF2-40B4-BE49-F238E27FC236}">
                  <a16:creationId xmlns:a16="http://schemas.microsoft.com/office/drawing/2014/main" id="{4A104E43-9815-4DD8-AF48-480727C21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7" y="2750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1" name="Oval 661">
              <a:extLst>
                <a:ext uri="{FF2B5EF4-FFF2-40B4-BE49-F238E27FC236}">
                  <a16:creationId xmlns:a16="http://schemas.microsoft.com/office/drawing/2014/main" id="{6DF683CC-3D98-4F7A-BE33-C89C26A5F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" y="3295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2" name="Line 663">
              <a:extLst>
                <a:ext uri="{FF2B5EF4-FFF2-40B4-BE49-F238E27FC236}">
                  <a16:creationId xmlns:a16="http://schemas.microsoft.com/office/drawing/2014/main" id="{6031654E-8CD1-4B7B-A928-5D3230516C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38" y="2796"/>
              <a:ext cx="1225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43" name="Line 665">
              <a:extLst>
                <a:ext uri="{FF2B5EF4-FFF2-40B4-BE49-F238E27FC236}">
                  <a16:creationId xmlns:a16="http://schemas.microsoft.com/office/drawing/2014/main" id="{CC80CFAE-AE32-4A15-9331-861250A66E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8" y="2161"/>
              <a:ext cx="635" cy="272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44" name="Oval 667">
              <a:extLst>
                <a:ext uri="{FF2B5EF4-FFF2-40B4-BE49-F238E27FC236}">
                  <a16:creationId xmlns:a16="http://schemas.microsoft.com/office/drawing/2014/main" id="{957953E9-2F3D-446B-8DF2-03A36543F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7" y="2388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5" name="Oval 669">
              <a:extLst>
                <a:ext uri="{FF2B5EF4-FFF2-40B4-BE49-F238E27FC236}">
                  <a16:creationId xmlns:a16="http://schemas.microsoft.com/office/drawing/2014/main" id="{CBD097B3-B4F7-4064-AAD9-4772D19FB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2" y="2115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6" name="Oval 671">
              <a:extLst>
                <a:ext uri="{FF2B5EF4-FFF2-40B4-BE49-F238E27FC236}">
                  <a16:creationId xmlns:a16="http://schemas.microsoft.com/office/drawing/2014/main" id="{CBA10631-9908-4936-A61B-DDC37C729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7" y="2750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7" name="Oval 673">
              <a:extLst>
                <a:ext uri="{FF2B5EF4-FFF2-40B4-BE49-F238E27FC236}">
                  <a16:creationId xmlns:a16="http://schemas.microsoft.com/office/drawing/2014/main" id="{9B309F21-6949-42DA-873A-D5AA0680B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" y="3113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8" name="Line 675">
              <a:extLst>
                <a:ext uri="{FF2B5EF4-FFF2-40B4-BE49-F238E27FC236}">
                  <a16:creationId xmlns:a16="http://schemas.microsoft.com/office/drawing/2014/main" id="{17F80983-BC77-4118-809A-0B9CF39DF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3" y="2433"/>
              <a:ext cx="0" cy="726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49" name="Line 677">
              <a:extLst>
                <a:ext uri="{FF2B5EF4-FFF2-40B4-BE49-F238E27FC236}">
                  <a16:creationId xmlns:a16="http://schemas.microsoft.com/office/drawing/2014/main" id="{6EBD6620-BEB5-4234-90F4-0F0EBFCC46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7" y="3159"/>
              <a:ext cx="681" cy="181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50" name="Line 679">
              <a:extLst>
                <a:ext uri="{FF2B5EF4-FFF2-40B4-BE49-F238E27FC236}">
                  <a16:creationId xmlns:a16="http://schemas.microsoft.com/office/drawing/2014/main" id="{8258E8E3-2774-4D22-ABF4-B5D310C885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82" y="3159"/>
              <a:ext cx="681" cy="181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51" name="Line 681">
              <a:extLst>
                <a:ext uri="{FF2B5EF4-FFF2-40B4-BE49-F238E27FC236}">
                  <a16:creationId xmlns:a16="http://schemas.microsoft.com/office/drawing/2014/main" id="{3BD9794E-D73C-449B-91CB-50F001BBB4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3" y="2433"/>
              <a:ext cx="0" cy="726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52" name="Oval 683">
              <a:extLst>
                <a:ext uri="{FF2B5EF4-FFF2-40B4-BE49-F238E27FC236}">
                  <a16:creationId xmlns:a16="http://schemas.microsoft.com/office/drawing/2014/main" id="{58ABBF57-7444-4504-90A1-2B5087F1D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7" y="3113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53" name="Freeform 685">
              <a:extLst>
                <a:ext uri="{FF2B5EF4-FFF2-40B4-BE49-F238E27FC236}">
                  <a16:creationId xmlns:a16="http://schemas.microsoft.com/office/drawing/2014/main" id="{9117E0D0-1300-48CC-8B1D-F0B8E1CE5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6" y="1994"/>
              <a:ext cx="839" cy="1164"/>
            </a:xfrm>
            <a:custGeom>
              <a:avLst/>
              <a:gdLst>
                <a:gd name="T0" fmla="*/ 0 w 839"/>
                <a:gd name="T1" fmla="*/ 166 h 1164"/>
                <a:gd name="T2" fmla="*/ 726 w 839"/>
                <a:gd name="T3" fmla="*/ 166 h 1164"/>
                <a:gd name="T4" fmla="*/ 680 w 839"/>
                <a:gd name="T5" fmla="*/ 1164 h 1164"/>
                <a:gd name="T6" fmla="*/ 0 60000 65536"/>
                <a:gd name="T7" fmla="*/ 0 60000 65536"/>
                <a:gd name="T8" fmla="*/ 0 60000 65536"/>
                <a:gd name="T9" fmla="*/ 0 w 839"/>
                <a:gd name="T10" fmla="*/ 0 h 1164"/>
                <a:gd name="T11" fmla="*/ 839 w 839"/>
                <a:gd name="T12" fmla="*/ 1164 h 11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39" h="1164">
                  <a:moveTo>
                    <a:pt x="0" y="166"/>
                  </a:moveTo>
                  <a:cubicBezTo>
                    <a:pt x="306" y="83"/>
                    <a:pt x="613" y="0"/>
                    <a:pt x="726" y="166"/>
                  </a:cubicBezTo>
                  <a:cubicBezTo>
                    <a:pt x="839" y="332"/>
                    <a:pt x="759" y="748"/>
                    <a:pt x="680" y="1164"/>
                  </a:cubicBezTo>
                </a:path>
              </a:pathLst>
            </a:cu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54" name="Freeform 687">
              <a:extLst>
                <a:ext uri="{FF2B5EF4-FFF2-40B4-BE49-F238E27FC236}">
                  <a16:creationId xmlns:a16="http://schemas.microsoft.com/office/drawing/2014/main" id="{8CC8B187-FF23-420F-999C-676AFA19B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3" y="2432"/>
              <a:ext cx="1013" cy="922"/>
            </a:xfrm>
            <a:custGeom>
              <a:avLst/>
              <a:gdLst>
                <a:gd name="T0" fmla="*/ 378 w 1013"/>
                <a:gd name="T1" fmla="*/ 0 h 922"/>
                <a:gd name="T2" fmla="*/ 106 w 1013"/>
                <a:gd name="T3" fmla="*/ 771 h 922"/>
                <a:gd name="T4" fmla="*/ 1013 w 1013"/>
                <a:gd name="T5" fmla="*/ 907 h 922"/>
                <a:gd name="T6" fmla="*/ 0 60000 65536"/>
                <a:gd name="T7" fmla="*/ 0 60000 65536"/>
                <a:gd name="T8" fmla="*/ 0 60000 65536"/>
                <a:gd name="T9" fmla="*/ 0 w 1013"/>
                <a:gd name="T10" fmla="*/ 0 h 922"/>
                <a:gd name="T11" fmla="*/ 1013 w 1013"/>
                <a:gd name="T12" fmla="*/ 922 h 92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13" h="922">
                  <a:moveTo>
                    <a:pt x="378" y="0"/>
                  </a:moveTo>
                  <a:cubicBezTo>
                    <a:pt x="189" y="310"/>
                    <a:pt x="0" y="620"/>
                    <a:pt x="106" y="771"/>
                  </a:cubicBezTo>
                  <a:cubicBezTo>
                    <a:pt x="212" y="922"/>
                    <a:pt x="612" y="914"/>
                    <a:pt x="1013" y="907"/>
                  </a:cubicBezTo>
                </a:path>
              </a:pathLst>
            </a:cu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55" name="Rectangle 689">
            <a:extLst>
              <a:ext uri="{FF2B5EF4-FFF2-40B4-BE49-F238E27FC236}">
                <a16:creationId xmlns:a16="http://schemas.microsoft.com/office/drawing/2014/main" id="{E5862D9E-06CC-401C-8A6C-744315A92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5734050"/>
            <a:ext cx="2535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0">
                <a:latin typeface="Tahoma" panose="020B0604030504040204" pitchFamily="34" charset="0"/>
                <a:ea typeface="新細明體" panose="02020500000000000000" pitchFamily="18" charset="-120"/>
              </a:rPr>
              <a:t>(b) a plane graph</a:t>
            </a:r>
            <a:endParaRPr lang="en-US" altLang="en-US" sz="280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6" name="Rectangle 691">
            <a:extLst>
              <a:ext uri="{FF2B5EF4-FFF2-40B4-BE49-F238E27FC236}">
                <a16:creationId xmlns:a16="http://schemas.microsoft.com/office/drawing/2014/main" id="{43EFC43E-B7B3-469F-A23F-E1CE6A601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5589588"/>
            <a:ext cx="19431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b="0" dirty="0">
                <a:latin typeface="Tahoma" panose="020B0604030504040204" pitchFamily="34" charset="0"/>
                <a:ea typeface="新細明體" panose="02020500000000000000" pitchFamily="18" charset="-120"/>
              </a:rPr>
              <a:t>(c) another</a:t>
            </a:r>
            <a:br>
              <a:rPr lang="en-US" altLang="en-US" sz="2400" b="0" dirty="0">
                <a:latin typeface="Tahoma" panose="020B0604030504040204" pitchFamily="34" charset="0"/>
                <a:ea typeface="新細明體" panose="02020500000000000000" pitchFamily="18" charset="-120"/>
              </a:rPr>
            </a:br>
            <a:r>
              <a:rPr lang="en-US" altLang="zh-TW" sz="2400" b="0" dirty="0">
                <a:latin typeface="Tahoma" panose="020B0604030504040204" pitchFamily="34" charset="0"/>
                <a:ea typeface="新細明體" panose="02020500000000000000" pitchFamily="18" charset="-120"/>
              </a:rPr>
              <a:t>plane graph</a:t>
            </a:r>
            <a:endParaRPr lang="en-US" altLang="en-US" sz="2800" dirty="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grpSp>
        <p:nvGrpSpPr>
          <p:cNvPr id="57" name="Group -908">
            <a:extLst>
              <a:ext uri="{FF2B5EF4-FFF2-40B4-BE49-F238E27FC236}">
                <a16:creationId xmlns:a16="http://schemas.microsoft.com/office/drawing/2014/main" id="{C573F686-B302-4135-AFA4-8F0AE5EDAE6E}"/>
              </a:ext>
            </a:extLst>
          </p:cNvPr>
          <p:cNvGrpSpPr>
            <a:grpSpLocks/>
          </p:cNvGrpSpPr>
          <p:nvPr/>
        </p:nvGrpSpPr>
        <p:grpSpPr bwMode="auto">
          <a:xfrm>
            <a:off x="6203950" y="3333750"/>
            <a:ext cx="2868613" cy="2266950"/>
            <a:chOff x="3908" y="2100"/>
            <a:chExt cx="1807" cy="1428"/>
          </a:xfrm>
        </p:grpSpPr>
        <p:sp>
          <p:nvSpPr>
            <p:cNvPr id="58" name="Line 693">
              <a:extLst>
                <a:ext uri="{FF2B5EF4-FFF2-40B4-BE49-F238E27FC236}">
                  <a16:creationId xmlns:a16="http://schemas.microsoft.com/office/drawing/2014/main" id="{A8FCBD3F-4357-4C16-9B11-76DF383424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77" y="2418"/>
              <a:ext cx="12" cy="726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59" name="Oval 695">
              <a:extLst>
                <a:ext uri="{FF2B5EF4-FFF2-40B4-BE49-F238E27FC236}">
                  <a16:creationId xmlns:a16="http://schemas.microsoft.com/office/drawing/2014/main" id="{1AF5CBD1-B441-4062-B560-0F51E9552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1" y="2373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60" name="Line 697">
              <a:extLst>
                <a:ext uri="{FF2B5EF4-FFF2-40B4-BE49-F238E27FC236}">
                  <a16:creationId xmlns:a16="http://schemas.microsoft.com/office/drawing/2014/main" id="{261E84CD-707D-4FA0-900A-99A0C87F42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2" y="2146"/>
              <a:ext cx="590" cy="272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61" name="Oval 699">
              <a:extLst>
                <a:ext uri="{FF2B5EF4-FFF2-40B4-BE49-F238E27FC236}">
                  <a16:creationId xmlns:a16="http://schemas.microsoft.com/office/drawing/2014/main" id="{378F9B65-E141-449A-9C46-A3C663FD4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1" y="2735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62" name="Oval 701">
              <a:extLst>
                <a:ext uri="{FF2B5EF4-FFF2-40B4-BE49-F238E27FC236}">
                  <a16:creationId xmlns:a16="http://schemas.microsoft.com/office/drawing/2014/main" id="{625943CD-3887-4D2C-9027-DBB904AF0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3280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63" name="Line 703">
              <a:extLst>
                <a:ext uri="{FF2B5EF4-FFF2-40B4-BE49-F238E27FC236}">
                  <a16:creationId xmlns:a16="http://schemas.microsoft.com/office/drawing/2014/main" id="{3A919C04-E8A0-4EF9-90F3-9114F6B535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2" y="2146"/>
              <a:ext cx="635" cy="272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64" name="Oval 705">
              <a:extLst>
                <a:ext uri="{FF2B5EF4-FFF2-40B4-BE49-F238E27FC236}">
                  <a16:creationId xmlns:a16="http://schemas.microsoft.com/office/drawing/2014/main" id="{00EE425F-EDCC-43F9-B4CC-B8CF449BD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1" y="2373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65" name="Oval 707">
              <a:extLst>
                <a:ext uri="{FF2B5EF4-FFF2-40B4-BE49-F238E27FC236}">
                  <a16:creationId xmlns:a16="http://schemas.microsoft.com/office/drawing/2014/main" id="{A1EFE003-8D60-4787-82C5-0F47DF03D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2100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66" name="Oval 709">
              <a:extLst>
                <a:ext uri="{FF2B5EF4-FFF2-40B4-BE49-F238E27FC236}">
                  <a16:creationId xmlns:a16="http://schemas.microsoft.com/office/drawing/2014/main" id="{E61DF2DE-29BB-4849-991F-4E13147BA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1" y="2735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68" name="Oval 711">
              <a:extLst>
                <a:ext uri="{FF2B5EF4-FFF2-40B4-BE49-F238E27FC236}">
                  <a16:creationId xmlns:a16="http://schemas.microsoft.com/office/drawing/2014/main" id="{9CA91798-523B-4938-BE2A-9C99E94F6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0" y="3098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69" name="Line 713">
              <a:extLst>
                <a:ext uri="{FF2B5EF4-FFF2-40B4-BE49-F238E27FC236}">
                  <a16:creationId xmlns:a16="http://schemas.microsoft.com/office/drawing/2014/main" id="{4B40A114-FCEA-4E24-83B4-5A128CFD98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7" y="2418"/>
              <a:ext cx="0" cy="726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70" name="Line 715">
              <a:extLst>
                <a:ext uri="{FF2B5EF4-FFF2-40B4-BE49-F238E27FC236}">
                  <a16:creationId xmlns:a16="http://schemas.microsoft.com/office/drawing/2014/main" id="{20CBB167-4DCB-4512-B366-A37A60F6D7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1" y="3144"/>
              <a:ext cx="681" cy="181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71" name="Line 717">
              <a:extLst>
                <a:ext uri="{FF2B5EF4-FFF2-40B4-BE49-F238E27FC236}">
                  <a16:creationId xmlns:a16="http://schemas.microsoft.com/office/drawing/2014/main" id="{C968D61F-AC90-4C87-A91D-222A74E43D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66" y="3144"/>
              <a:ext cx="681" cy="181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72" name="Line 719">
              <a:extLst>
                <a:ext uri="{FF2B5EF4-FFF2-40B4-BE49-F238E27FC236}">
                  <a16:creationId xmlns:a16="http://schemas.microsoft.com/office/drawing/2014/main" id="{4672536D-CCDC-44F4-ABDC-80CBEAD1A4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7" y="2418"/>
              <a:ext cx="0" cy="726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73" name="Oval 721">
              <a:extLst>
                <a:ext uri="{FF2B5EF4-FFF2-40B4-BE49-F238E27FC236}">
                  <a16:creationId xmlns:a16="http://schemas.microsoft.com/office/drawing/2014/main" id="{E3ADE2EB-FFCF-461C-8291-8B1E9334A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1" y="3098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74" name="Freeform 723">
              <a:extLst>
                <a:ext uri="{FF2B5EF4-FFF2-40B4-BE49-F238E27FC236}">
                  <a16:creationId xmlns:a16="http://schemas.microsoft.com/office/drawing/2014/main" id="{87787A00-FC91-4355-AED4-CB556C842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8" y="2795"/>
              <a:ext cx="1807" cy="733"/>
            </a:xfrm>
            <a:custGeom>
              <a:avLst/>
              <a:gdLst>
                <a:gd name="T0" fmla="*/ 242 w 1807"/>
                <a:gd name="T1" fmla="*/ 0 h 733"/>
                <a:gd name="T2" fmla="*/ 106 w 1807"/>
                <a:gd name="T3" fmla="*/ 454 h 733"/>
                <a:gd name="T4" fmla="*/ 877 w 1807"/>
                <a:gd name="T5" fmla="*/ 726 h 733"/>
                <a:gd name="T6" fmla="*/ 1694 w 1807"/>
                <a:gd name="T7" fmla="*/ 499 h 733"/>
                <a:gd name="T8" fmla="*/ 1557 w 1807"/>
                <a:gd name="T9" fmla="*/ 0 h 7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07"/>
                <a:gd name="T16" fmla="*/ 0 h 733"/>
                <a:gd name="T17" fmla="*/ 1807 w 1807"/>
                <a:gd name="T18" fmla="*/ 733 h 7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07" h="733">
                  <a:moveTo>
                    <a:pt x="242" y="0"/>
                  </a:moveTo>
                  <a:cubicBezTo>
                    <a:pt x="121" y="166"/>
                    <a:pt x="0" y="333"/>
                    <a:pt x="106" y="454"/>
                  </a:cubicBezTo>
                  <a:cubicBezTo>
                    <a:pt x="212" y="575"/>
                    <a:pt x="612" y="719"/>
                    <a:pt x="877" y="726"/>
                  </a:cubicBezTo>
                  <a:cubicBezTo>
                    <a:pt x="1142" y="733"/>
                    <a:pt x="1581" y="620"/>
                    <a:pt x="1694" y="499"/>
                  </a:cubicBezTo>
                  <a:cubicBezTo>
                    <a:pt x="1807" y="378"/>
                    <a:pt x="1682" y="189"/>
                    <a:pt x="1557" y="0"/>
                  </a:cubicBezTo>
                </a:path>
              </a:pathLst>
            </a:cu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75" name="Line 725">
              <a:extLst>
                <a:ext uri="{FF2B5EF4-FFF2-40B4-BE49-F238E27FC236}">
                  <a16:creationId xmlns:a16="http://schemas.microsoft.com/office/drawing/2014/main" id="{D04D1924-3420-49CF-B130-D097B3E6B9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5" y="2432"/>
              <a:ext cx="590" cy="862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88" name="Line 727">
              <a:extLst>
                <a:ext uri="{FF2B5EF4-FFF2-40B4-BE49-F238E27FC236}">
                  <a16:creationId xmlns:a16="http://schemas.microsoft.com/office/drawing/2014/main" id="{497ABC6E-8073-4C75-843A-16315A8D0D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5" y="2160"/>
              <a:ext cx="635" cy="99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2361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2222;p58">
            <a:extLst>
              <a:ext uri="{FF2B5EF4-FFF2-40B4-BE49-F238E27FC236}">
                <a16:creationId xmlns:a16="http://schemas.microsoft.com/office/drawing/2014/main" id="{238666AE-7AE9-494E-B3C3-91523F29EC81}"/>
              </a:ext>
            </a:extLst>
          </p:cNvPr>
          <p:cNvGrpSpPr/>
          <p:nvPr/>
        </p:nvGrpSpPr>
        <p:grpSpPr>
          <a:xfrm>
            <a:off x="458470" y="358517"/>
            <a:ext cx="9141460" cy="6858000"/>
            <a:chOff x="457200" y="457200"/>
            <a:chExt cx="9141460" cy="6858000"/>
          </a:xfrm>
        </p:grpSpPr>
        <p:sp>
          <p:nvSpPr>
            <p:cNvPr id="66" name="Google Shape;2223;p58">
              <a:extLst>
                <a:ext uri="{FF2B5EF4-FFF2-40B4-BE49-F238E27FC236}">
                  <a16:creationId xmlns:a16="http://schemas.microsoft.com/office/drawing/2014/main" id="{D149C5B9-EEA2-4564-8643-A62453A1909B}"/>
                </a:ext>
              </a:extLst>
            </p:cNvPr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" name="Google Shape;2226;p58">
              <a:extLst>
                <a:ext uri="{FF2B5EF4-FFF2-40B4-BE49-F238E27FC236}">
                  <a16:creationId xmlns:a16="http://schemas.microsoft.com/office/drawing/2014/main" id="{8C925DCB-C285-458C-BB5C-795C3FBBAB1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2227;p58">
              <a:extLst>
                <a:ext uri="{FF2B5EF4-FFF2-40B4-BE49-F238E27FC236}">
                  <a16:creationId xmlns:a16="http://schemas.microsoft.com/office/drawing/2014/main" id="{F44B2BA8-10EE-491B-A42B-112CDB79EC62}"/>
                </a:ext>
              </a:extLst>
            </p:cNvPr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" name="Google Shape;2228;p58">
              <a:extLst>
                <a:ext uri="{FF2B5EF4-FFF2-40B4-BE49-F238E27FC236}">
                  <a16:creationId xmlns:a16="http://schemas.microsoft.com/office/drawing/2014/main" id="{2BB1B9F7-AEC1-4BC8-AEB4-EFD34718DE1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2229;p58">
              <a:extLst>
                <a:ext uri="{FF2B5EF4-FFF2-40B4-BE49-F238E27FC236}">
                  <a16:creationId xmlns:a16="http://schemas.microsoft.com/office/drawing/2014/main" id="{80793AB5-A22C-493E-ABF8-D6ECBA147D1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2230;p58">
              <a:extLst>
                <a:ext uri="{FF2B5EF4-FFF2-40B4-BE49-F238E27FC236}">
                  <a16:creationId xmlns:a16="http://schemas.microsoft.com/office/drawing/2014/main" id="{58D98B65-8673-4DEC-8AB7-94C4F241ACB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2232;p58">
              <a:extLst>
                <a:ext uri="{FF2B5EF4-FFF2-40B4-BE49-F238E27FC236}">
                  <a16:creationId xmlns:a16="http://schemas.microsoft.com/office/drawing/2014/main" id="{CF733214-8485-4D70-9EBB-D774235D9BFC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E6264B-F7BC-41CF-A5DA-041777E8C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</p:spPr>
        <p:txBody>
          <a:bodyPr/>
          <a:lstStyle/>
          <a:p>
            <a:pPr algn="ctr"/>
            <a:r>
              <a:rPr lang="en-US" sz="3200" b="0" dirty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Planar graphs</a:t>
            </a:r>
            <a:endParaRPr lang="vi-V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BF632-F0DD-49B5-80FB-BA9743539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3049" y="1590325"/>
            <a:ext cx="7478920" cy="2147951"/>
          </a:xfrm>
        </p:spPr>
        <p:txBody>
          <a:bodyPr/>
          <a:lstStyle/>
          <a:p>
            <a:r>
              <a:rPr lang="en-US" altLang="zh-TW" b="0" dirty="0">
                <a:solidFill>
                  <a:srgbClr val="FFFFFF"/>
                </a:solidFill>
              </a:rPr>
              <a:t>Let </a:t>
            </a:r>
            <a:r>
              <a:rPr lang="en-US" altLang="zh-TW" i="1" dirty="0">
                <a:solidFill>
                  <a:srgbClr val="FFFFFF"/>
                </a:solidFill>
                <a:latin typeface="Times New Roman" pitchFamily="18" charset="0"/>
              </a:rPr>
              <a:t>G</a:t>
            </a:r>
            <a:r>
              <a:rPr lang="en-US" altLang="zh-TW" b="0" dirty="0">
                <a:solidFill>
                  <a:srgbClr val="FFFFFF"/>
                </a:solidFill>
              </a:rPr>
              <a:t> be a plane graph. The connected pieces of the plane that remain when the vertices and edges of </a:t>
            </a:r>
            <a:r>
              <a:rPr lang="en-US" altLang="zh-TW" i="1" dirty="0">
                <a:solidFill>
                  <a:srgbClr val="FFFFFF"/>
                </a:solidFill>
                <a:latin typeface="Times New Roman" pitchFamily="18" charset="0"/>
              </a:rPr>
              <a:t>G</a:t>
            </a:r>
            <a:r>
              <a:rPr lang="en-US" altLang="zh-TW" b="0" dirty="0">
                <a:solidFill>
                  <a:srgbClr val="FFFFFF"/>
                </a:solidFill>
              </a:rPr>
              <a:t> are removed are called the </a:t>
            </a:r>
            <a:r>
              <a:rPr lang="en-US" altLang="zh-TW" b="0" dirty="0">
                <a:solidFill>
                  <a:srgbClr val="FFFF66"/>
                </a:solidFill>
              </a:rPr>
              <a:t>regions</a:t>
            </a:r>
            <a:r>
              <a:rPr lang="en-US" altLang="zh-TW" b="0" dirty="0">
                <a:solidFill>
                  <a:srgbClr val="FFFFFF"/>
                </a:solidFill>
              </a:rPr>
              <a:t> of </a:t>
            </a:r>
            <a:r>
              <a:rPr lang="en-US" altLang="zh-TW" i="1" dirty="0">
                <a:solidFill>
                  <a:srgbClr val="FFFFFF"/>
                </a:solidFill>
                <a:latin typeface="Times New Roman" pitchFamily="18" charset="0"/>
              </a:rPr>
              <a:t>G</a:t>
            </a:r>
            <a:r>
              <a:rPr lang="en-US" altLang="zh-TW" b="0" dirty="0">
                <a:solidFill>
                  <a:srgbClr val="FFFFFF"/>
                </a:solidFill>
              </a:rPr>
              <a:t>.</a:t>
            </a:r>
            <a:endParaRPr lang="vi-V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A06364-3865-4F34-8095-F23E711B719C}"/>
              </a:ext>
            </a:extLst>
          </p:cNvPr>
          <p:cNvGrpSpPr/>
          <p:nvPr/>
        </p:nvGrpSpPr>
        <p:grpSpPr>
          <a:xfrm>
            <a:off x="1889854" y="3872107"/>
            <a:ext cx="5455825" cy="2562031"/>
            <a:chOff x="1889855" y="4335506"/>
            <a:chExt cx="4155387" cy="2098632"/>
          </a:xfrm>
        </p:grpSpPr>
        <p:sp>
          <p:nvSpPr>
            <p:cNvPr id="76" name="Rectangle 737">
              <a:extLst>
                <a:ext uri="{FF2B5EF4-FFF2-40B4-BE49-F238E27FC236}">
                  <a16:creationId xmlns:a16="http://schemas.microsoft.com/office/drawing/2014/main" id="{E393A054-5956-4F16-B971-DC4B439D1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3922" y="4374669"/>
              <a:ext cx="2361320" cy="463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i="1" dirty="0">
                  <a:latin typeface="Times New Roman" panose="02020603050405020304" pitchFamily="18" charset="0"/>
                  <a:ea typeface="新細明體" panose="02020500000000000000" pitchFamily="18" charset="-120"/>
                </a:rPr>
                <a:t>R</a:t>
              </a:r>
              <a:r>
                <a:rPr lang="en-US" altLang="zh-TW" sz="2400" baseline="-25000" dirty="0">
                  <a:latin typeface="Times New Roman" panose="02020603050405020304" pitchFamily="18" charset="0"/>
                  <a:ea typeface="新細明體" panose="02020500000000000000" pitchFamily="18" charset="-120"/>
                </a:rPr>
                <a:t>3</a:t>
              </a:r>
              <a:r>
                <a:rPr lang="en-US" altLang="zh-TW" sz="2400" dirty="0">
                  <a:latin typeface="Times New Roman" panose="02020603050405020304" pitchFamily="18" charset="0"/>
                  <a:ea typeface="新細明體" panose="02020500000000000000" pitchFamily="18" charset="-120"/>
                </a:rPr>
                <a:t>: exterior</a:t>
              </a:r>
              <a:endParaRPr lang="en-US" altLang="en-US" sz="2800" dirty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grpSp>
          <p:nvGrpSpPr>
            <p:cNvPr id="77" name="Group -904">
              <a:extLst>
                <a:ext uri="{FF2B5EF4-FFF2-40B4-BE49-F238E27FC236}">
                  <a16:creationId xmlns:a16="http://schemas.microsoft.com/office/drawing/2014/main" id="{09D05D15-140A-4AFB-ADAA-CDD0706E51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9855" y="4335506"/>
              <a:ext cx="2668076" cy="2098632"/>
              <a:chOff x="839" y="1071"/>
              <a:chExt cx="1122" cy="896"/>
            </a:xfrm>
          </p:grpSpPr>
          <p:sp>
            <p:nvSpPr>
              <p:cNvPr id="78" name="Oval 739">
                <a:extLst>
                  <a:ext uri="{FF2B5EF4-FFF2-40B4-BE49-F238E27FC236}">
                    <a16:creationId xmlns:a16="http://schemas.microsoft.com/office/drawing/2014/main" id="{109B8C32-6034-4F0B-8D41-1CFCD3E81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2" y="1480"/>
                <a:ext cx="79" cy="79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8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800">
                  <a:latin typeface="Tahom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79" name="Oval 741">
                <a:extLst>
                  <a:ext uri="{FF2B5EF4-FFF2-40B4-BE49-F238E27FC236}">
                    <a16:creationId xmlns:a16="http://schemas.microsoft.com/office/drawing/2014/main" id="{235CE48B-DC02-4C2A-8328-B66D79D4C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1888"/>
                <a:ext cx="79" cy="79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8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800">
                  <a:latin typeface="Tahom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80" name="Line 743">
                <a:extLst>
                  <a:ext uri="{FF2B5EF4-FFF2-40B4-BE49-F238E27FC236}">
                    <a16:creationId xmlns:a16="http://schemas.microsoft.com/office/drawing/2014/main" id="{47066B5B-E812-458A-A622-C569564EB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01" y="1525"/>
                <a:ext cx="226" cy="408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81" name="Line 745">
                <a:extLst>
                  <a:ext uri="{FF2B5EF4-FFF2-40B4-BE49-F238E27FC236}">
                    <a16:creationId xmlns:a16="http://schemas.microsoft.com/office/drawing/2014/main" id="{8419E7DA-41F2-4FC5-94C4-23A5854022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83" y="1117"/>
                <a:ext cx="544" cy="408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82" name="Line 747">
                <a:extLst>
                  <a:ext uri="{FF2B5EF4-FFF2-40B4-BE49-F238E27FC236}">
                    <a16:creationId xmlns:a16="http://schemas.microsoft.com/office/drawing/2014/main" id="{D2AB2A8F-AC91-4BE4-AFC2-21144D4F45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84" y="1525"/>
                <a:ext cx="272" cy="408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83" name="Oval 749">
                <a:extLst>
                  <a:ext uri="{FF2B5EF4-FFF2-40B4-BE49-F238E27FC236}">
                    <a16:creationId xmlns:a16="http://schemas.microsoft.com/office/drawing/2014/main" id="{6C5D6166-0237-4030-B0C4-79DA6E186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" y="1888"/>
                <a:ext cx="79" cy="79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8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800">
                  <a:latin typeface="Tahom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84" name="Line 751">
                <a:extLst>
                  <a:ext uri="{FF2B5EF4-FFF2-40B4-BE49-F238E27FC236}">
                    <a16:creationId xmlns:a16="http://schemas.microsoft.com/office/drawing/2014/main" id="{8CB89C91-3C07-49FE-ABB1-F7E0C4E58E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84" y="1117"/>
                <a:ext cx="499" cy="408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85" name="Line 753">
                <a:extLst>
                  <a:ext uri="{FF2B5EF4-FFF2-40B4-BE49-F238E27FC236}">
                    <a16:creationId xmlns:a16="http://schemas.microsoft.com/office/drawing/2014/main" id="{C2B6B9C2-7BD2-48D3-A8E1-6D02F9B065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30" y="1525"/>
                <a:ext cx="997" cy="0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86" name="Line 755">
                <a:extLst>
                  <a:ext uri="{FF2B5EF4-FFF2-40B4-BE49-F238E27FC236}">
                    <a16:creationId xmlns:a16="http://schemas.microsoft.com/office/drawing/2014/main" id="{25677771-CD71-453F-B952-45BDBE64BF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11" y="1933"/>
                <a:ext cx="590" cy="0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87" name="Oval 757">
                <a:extLst>
                  <a:ext uri="{FF2B5EF4-FFF2-40B4-BE49-F238E27FC236}">
                    <a16:creationId xmlns:a16="http://schemas.microsoft.com/office/drawing/2014/main" id="{84115026-BED4-4A54-85DF-A087AF1A9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" y="1071"/>
                <a:ext cx="79" cy="79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8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800">
                  <a:latin typeface="Tahom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88" name="Oval 759">
                <a:extLst>
                  <a:ext uri="{FF2B5EF4-FFF2-40B4-BE49-F238E27FC236}">
                    <a16:creationId xmlns:a16="http://schemas.microsoft.com/office/drawing/2014/main" id="{FA638877-B171-4C8C-A799-7F79B46D6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" y="1480"/>
                <a:ext cx="79" cy="79"/>
              </a:xfrm>
              <a:prstGeom prst="ellipse">
                <a:avLst/>
              </a:prstGeom>
              <a:solidFill>
                <a:srgbClr val="FFFFFF"/>
              </a:solidFill>
              <a:ln w="2540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8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800">
                  <a:latin typeface="Tahoma" panose="020B0604030504040204" pitchFamily="34" charset="0"/>
                  <a:ea typeface="新細明體" panose="02020500000000000000" pitchFamily="18" charset="-120"/>
                </a:endParaRPr>
              </a:p>
            </p:txBody>
          </p:sp>
        </p:grpSp>
      </p:grpSp>
      <p:sp>
        <p:nvSpPr>
          <p:cNvPr id="90" name="Rectangle 763">
            <a:extLst>
              <a:ext uri="{FF2B5EF4-FFF2-40B4-BE49-F238E27FC236}">
                <a16:creationId xmlns:a16="http://schemas.microsoft.com/office/drawing/2014/main" id="{8F089ED7-9E7D-435A-936C-B6EA6AB98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8995" y="4501448"/>
            <a:ext cx="70625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2400" baseline="-25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1</a:t>
            </a:r>
            <a:endParaRPr lang="en-US" altLang="en-US" sz="2800" dirty="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91" name="Rectangle 765">
            <a:extLst>
              <a:ext uri="{FF2B5EF4-FFF2-40B4-BE49-F238E27FC236}">
                <a16:creationId xmlns:a16="http://schemas.microsoft.com/office/drawing/2014/main" id="{CA825146-C9B3-4D81-9D2E-3A47CD599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5867" y="5603977"/>
            <a:ext cx="70625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2400" baseline="-25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2</a:t>
            </a:r>
            <a:endParaRPr lang="en-US" altLang="en-US" sz="2800" dirty="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843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2222;p58">
            <a:extLst>
              <a:ext uri="{FF2B5EF4-FFF2-40B4-BE49-F238E27FC236}">
                <a16:creationId xmlns:a16="http://schemas.microsoft.com/office/drawing/2014/main" id="{238666AE-7AE9-494E-B3C3-91523F29EC81}"/>
              </a:ext>
            </a:extLst>
          </p:cNvPr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66" name="Google Shape;2223;p58">
              <a:extLst>
                <a:ext uri="{FF2B5EF4-FFF2-40B4-BE49-F238E27FC236}">
                  <a16:creationId xmlns:a16="http://schemas.microsoft.com/office/drawing/2014/main" id="{D149C5B9-EEA2-4564-8643-A62453A1909B}"/>
                </a:ext>
              </a:extLst>
            </p:cNvPr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" name="Google Shape;2226;p58">
              <a:extLst>
                <a:ext uri="{FF2B5EF4-FFF2-40B4-BE49-F238E27FC236}">
                  <a16:creationId xmlns:a16="http://schemas.microsoft.com/office/drawing/2014/main" id="{8C925DCB-C285-458C-BB5C-795C3FBBAB1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2227;p58">
              <a:extLst>
                <a:ext uri="{FF2B5EF4-FFF2-40B4-BE49-F238E27FC236}">
                  <a16:creationId xmlns:a16="http://schemas.microsoft.com/office/drawing/2014/main" id="{F44B2BA8-10EE-491B-A42B-112CDB79EC62}"/>
                </a:ext>
              </a:extLst>
            </p:cNvPr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" name="Google Shape;2228;p58">
              <a:extLst>
                <a:ext uri="{FF2B5EF4-FFF2-40B4-BE49-F238E27FC236}">
                  <a16:creationId xmlns:a16="http://schemas.microsoft.com/office/drawing/2014/main" id="{2BB1B9F7-AEC1-4BC8-AEB4-EFD34718DE1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2229;p58">
              <a:extLst>
                <a:ext uri="{FF2B5EF4-FFF2-40B4-BE49-F238E27FC236}">
                  <a16:creationId xmlns:a16="http://schemas.microsoft.com/office/drawing/2014/main" id="{80793AB5-A22C-493E-ABF8-D6ECBA147D1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2230;p58">
              <a:extLst>
                <a:ext uri="{FF2B5EF4-FFF2-40B4-BE49-F238E27FC236}">
                  <a16:creationId xmlns:a16="http://schemas.microsoft.com/office/drawing/2014/main" id="{58D98B65-8673-4DEC-8AB7-94C4F241ACB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2232;p58">
              <a:extLst>
                <a:ext uri="{FF2B5EF4-FFF2-40B4-BE49-F238E27FC236}">
                  <a16:creationId xmlns:a16="http://schemas.microsoft.com/office/drawing/2014/main" id="{CF733214-8485-4D70-9EBB-D774235D9BFC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E6264B-F7BC-41CF-A5DA-041777E8C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</p:spPr>
        <p:txBody>
          <a:bodyPr/>
          <a:lstStyle/>
          <a:p>
            <a:pPr algn="ctr"/>
            <a:r>
              <a:rPr lang="en-US" sz="3200" b="0" dirty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Planar graphs</a:t>
            </a:r>
            <a:endParaRPr lang="vi-V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BF632-F0DD-49B5-80FB-BA9743539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3049" y="1590326"/>
            <a:ext cx="7040880" cy="1477328"/>
          </a:xfrm>
        </p:spPr>
        <p:txBody>
          <a:bodyPr/>
          <a:lstStyle/>
          <a:p>
            <a:r>
              <a:rPr lang="en-US" altLang="zh-TW" b="0" dirty="0">
                <a:solidFill>
                  <a:srgbClr val="FFFFFF"/>
                </a:solidFill>
              </a:rPr>
              <a:t> Every plane graph has exactly one unbounded region, called the </a:t>
            </a:r>
            <a:r>
              <a:rPr lang="en-US" altLang="zh-TW" b="0" dirty="0">
                <a:solidFill>
                  <a:srgbClr val="FFFF00"/>
                </a:solidFill>
              </a:rPr>
              <a:t>exterior</a:t>
            </a:r>
            <a:r>
              <a:rPr lang="en-US" altLang="zh-TW" b="0" dirty="0">
                <a:solidFill>
                  <a:srgbClr val="FFFFFF"/>
                </a:solidFill>
              </a:rPr>
              <a:t> </a:t>
            </a:r>
            <a:r>
              <a:rPr lang="en-US" altLang="zh-TW" b="0" dirty="0">
                <a:solidFill>
                  <a:srgbClr val="FFFF00"/>
                </a:solidFill>
              </a:rPr>
              <a:t>region</a:t>
            </a:r>
            <a:r>
              <a:rPr lang="en-US" altLang="zh-TW" b="0" dirty="0">
                <a:solidFill>
                  <a:srgbClr val="FFFFFF"/>
                </a:solidFill>
              </a:rPr>
              <a:t>. The vertices and edges of G that are incident with a region R form a subgraph of G called the </a:t>
            </a:r>
            <a:r>
              <a:rPr lang="en-US" altLang="zh-TW" b="0" dirty="0">
                <a:solidFill>
                  <a:srgbClr val="FFFF00"/>
                </a:solidFill>
              </a:rPr>
              <a:t>boundary</a:t>
            </a:r>
            <a:r>
              <a:rPr lang="en-US" altLang="zh-TW" b="0" dirty="0">
                <a:solidFill>
                  <a:srgbClr val="FFFFFF"/>
                </a:solidFill>
              </a:rPr>
              <a:t> of R.</a:t>
            </a:r>
            <a:endParaRPr lang="vi-VN" dirty="0"/>
          </a:p>
        </p:txBody>
      </p:sp>
      <p:sp>
        <p:nvSpPr>
          <p:cNvPr id="32" name="Rectangle 801">
            <a:extLst>
              <a:ext uri="{FF2B5EF4-FFF2-40B4-BE49-F238E27FC236}">
                <a16:creationId xmlns:a16="http://schemas.microsoft.com/office/drawing/2014/main" id="{3D293B4A-A0EA-418B-946F-2FD1E14EF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4795" y="3532187"/>
            <a:ext cx="471488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2400" baseline="-25000">
                <a:latin typeface="Times New Roman" panose="02020603050405020304" pitchFamily="18" charset="0"/>
                <a:ea typeface="新細明體" panose="02020500000000000000" pitchFamily="18" charset="-120"/>
              </a:rPr>
              <a:t>1</a:t>
            </a:r>
            <a:endParaRPr lang="en-US" altLang="en-US" sz="280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3" name="Rectangle 803">
            <a:extLst>
              <a:ext uri="{FF2B5EF4-FFF2-40B4-BE49-F238E27FC236}">
                <a16:creationId xmlns:a16="http://schemas.microsoft.com/office/drawing/2014/main" id="{166CEC96-BF4E-4D44-A479-F78B474F7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1770" y="5332412"/>
            <a:ext cx="471488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2400" baseline="-25000">
                <a:latin typeface="Times New Roman" panose="02020603050405020304" pitchFamily="18" charset="0"/>
                <a:ea typeface="新細明體" panose="02020500000000000000" pitchFamily="18" charset="-120"/>
              </a:rPr>
              <a:t>2</a:t>
            </a:r>
            <a:endParaRPr lang="en-US" altLang="en-US" sz="280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" name="Rectangle 805">
            <a:extLst>
              <a:ext uri="{FF2B5EF4-FFF2-40B4-BE49-F238E27FC236}">
                <a16:creationId xmlns:a16="http://schemas.microsoft.com/office/drawing/2014/main" id="{797F22CB-EC2B-4056-BDA4-C51C863B6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6595" y="5980112"/>
            <a:ext cx="471488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2400" baseline="-25000">
                <a:latin typeface="Times New Roman" panose="02020603050405020304" pitchFamily="18" charset="0"/>
                <a:ea typeface="新細明體" panose="02020500000000000000" pitchFamily="18" charset="-120"/>
              </a:rPr>
              <a:t>3</a:t>
            </a:r>
            <a:endParaRPr lang="en-US" altLang="en-US" sz="280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5" name="Rectangle 807">
            <a:extLst>
              <a:ext uri="{FF2B5EF4-FFF2-40B4-BE49-F238E27FC236}">
                <a16:creationId xmlns:a16="http://schemas.microsoft.com/office/drawing/2014/main" id="{735B823A-18CE-4120-B003-6EDC61A16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8895" y="6484937"/>
            <a:ext cx="471488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2400" baseline="-25000">
                <a:latin typeface="Times New Roman" panose="02020603050405020304" pitchFamily="18" charset="0"/>
                <a:ea typeface="新細明體" panose="02020500000000000000" pitchFamily="18" charset="-120"/>
              </a:rPr>
              <a:t>4</a:t>
            </a:r>
            <a:endParaRPr lang="en-US" altLang="en-US" sz="280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6" name="Rectangle 809">
            <a:extLst>
              <a:ext uri="{FF2B5EF4-FFF2-40B4-BE49-F238E27FC236}">
                <a16:creationId xmlns:a16="http://schemas.microsoft.com/office/drawing/2014/main" id="{6FF84DDD-BBB2-4A73-858E-97E6178AA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2858" y="4468812"/>
            <a:ext cx="485775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i="1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2400" baseline="-25000">
                <a:latin typeface="Times New Roman" panose="02020603050405020304" pitchFamily="18" charset="0"/>
                <a:ea typeface="新細明體" panose="02020500000000000000" pitchFamily="18" charset="-120"/>
              </a:rPr>
              <a:t>5</a:t>
            </a:r>
            <a:endParaRPr lang="en-US" altLang="en-US" sz="280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grpSp>
        <p:nvGrpSpPr>
          <p:cNvPr id="37" name="Group -896">
            <a:extLst>
              <a:ext uri="{FF2B5EF4-FFF2-40B4-BE49-F238E27FC236}">
                <a16:creationId xmlns:a16="http://schemas.microsoft.com/office/drawing/2014/main" id="{87E50217-7D60-4800-B9E1-904C55F59320}"/>
              </a:ext>
            </a:extLst>
          </p:cNvPr>
          <p:cNvGrpSpPr>
            <a:grpSpLocks/>
          </p:cNvGrpSpPr>
          <p:nvPr/>
        </p:nvGrpSpPr>
        <p:grpSpPr bwMode="auto">
          <a:xfrm>
            <a:off x="2777808" y="2884487"/>
            <a:ext cx="2870200" cy="4116388"/>
            <a:chOff x="3288" y="346"/>
            <a:chExt cx="1808" cy="2593"/>
          </a:xfrm>
        </p:grpSpPr>
        <p:sp>
          <p:nvSpPr>
            <p:cNvPr id="38" name="Oval 811">
              <a:extLst>
                <a:ext uri="{FF2B5EF4-FFF2-40B4-BE49-F238E27FC236}">
                  <a16:creationId xmlns:a16="http://schemas.microsoft.com/office/drawing/2014/main" id="{C6CFD835-875E-47C5-AC81-EE999FABC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2568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9" name="Oval 813">
              <a:extLst>
                <a:ext uri="{FF2B5EF4-FFF2-40B4-BE49-F238E27FC236}">
                  <a16:creationId xmlns:a16="http://schemas.microsoft.com/office/drawing/2014/main" id="{26F69BC3-7D00-41CA-BEC5-AB947A125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" y="1570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0" name="Line 815">
              <a:extLst>
                <a:ext uri="{FF2B5EF4-FFF2-40B4-BE49-F238E27FC236}">
                  <a16:creationId xmlns:a16="http://schemas.microsoft.com/office/drawing/2014/main" id="{B74B7A28-77F6-44E6-B22C-E3A0129E6D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33" y="1570"/>
              <a:ext cx="407" cy="4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41" name="Oval 817">
              <a:extLst>
                <a:ext uri="{FF2B5EF4-FFF2-40B4-BE49-F238E27FC236}">
                  <a16:creationId xmlns:a16="http://schemas.microsoft.com/office/drawing/2014/main" id="{1FA2EE5C-3A58-4973-88BC-75246235E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6" y="1570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2" name="Oval 819">
              <a:extLst>
                <a:ext uri="{FF2B5EF4-FFF2-40B4-BE49-F238E27FC236}">
                  <a16:creationId xmlns:a16="http://schemas.microsoft.com/office/drawing/2014/main" id="{E4D293CD-A0DF-4479-B437-32682A8D5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4" y="708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3" name="Oval 821">
              <a:extLst>
                <a:ext uri="{FF2B5EF4-FFF2-40B4-BE49-F238E27FC236}">
                  <a16:creationId xmlns:a16="http://schemas.microsoft.com/office/drawing/2014/main" id="{1EC6DB0C-7ED2-472E-8CE7-66B487EDC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0" y="1979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4" name="Line 823">
              <a:extLst>
                <a:ext uri="{FF2B5EF4-FFF2-40B4-BE49-F238E27FC236}">
                  <a16:creationId xmlns:a16="http://schemas.microsoft.com/office/drawing/2014/main" id="{2B141962-B5E5-482A-BE15-B15F006840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1" y="754"/>
              <a:ext cx="407" cy="453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45" name="Line 825">
              <a:extLst>
                <a:ext uri="{FF2B5EF4-FFF2-40B4-BE49-F238E27FC236}">
                  <a16:creationId xmlns:a16="http://schemas.microsoft.com/office/drawing/2014/main" id="{CA6DC49A-1634-418D-B710-67DCF06FD5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1" y="1616"/>
              <a:ext cx="544" cy="40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46" name="Line 827">
              <a:extLst>
                <a:ext uri="{FF2B5EF4-FFF2-40B4-BE49-F238E27FC236}">
                  <a16:creationId xmlns:a16="http://schemas.microsoft.com/office/drawing/2014/main" id="{FC2B5803-C5BE-4F0B-B377-90B7A15410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78" y="754"/>
              <a:ext cx="363" cy="453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47" name="Oval 829">
              <a:extLst>
                <a:ext uri="{FF2B5EF4-FFF2-40B4-BE49-F238E27FC236}">
                  <a16:creationId xmlns:a16="http://schemas.microsoft.com/office/drawing/2014/main" id="{EA68BEB2-28C3-465A-96D4-18521AA2E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979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8" name="Line 831">
              <a:extLst>
                <a:ext uri="{FF2B5EF4-FFF2-40B4-BE49-F238E27FC236}">
                  <a16:creationId xmlns:a16="http://schemas.microsoft.com/office/drawing/2014/main" id="{8BA6524A-F529-4760-957A-7F23E8AB90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24" y="1616"/>
              <a:ext cx="409" cy="40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49" name="Line 833">
              <a:extLst>
                <a:ext uri="{FF2B5EF4-FFF2-40B4-BE49-F238E27FC236}">
                  <a16:creationId xmlns:a16="http://schemas.microsoft.com/office/drawing/2014/main" id="{C6AC9F9F-802D-4C03-A55B-4575D2286C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78" y="754"/>
              <a:ext cx="771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50" name="Line 835">
              <a:extLst>
                <a:ext uri="{FF2B5EF4-FFF2-40B4-BE49-F238E27FC236}">
                  <a16:creationId xmlns:a16="http://schemas.microsoft.com/office/drawing/2014/main" id="{CA06F103-2598-42E1-B768-538C113DDF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41" y="1162"/>
              <a:ext cx="0" cy="499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51" name="Oval 837">
              <a:extLst>
                <a:ext uri="{FF2B5EF4-FFF2-40B4-BE49-F238E27FC236}">
                  <a16:creationId xmlns:a16="http://schemas.microsoft.com/office/drawing/2014/main" id="{4490AF93-D009-4202-96B3-AAA36B7FC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" y="708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52" name="Oval 839">
              <a:extLst>
                <a:ext uri="{FF2B5EF4-FFF2-40B4-BE49-F238E27FC236}">
                  <a16:creationId xmlns:a16="http://schemas.microsoft.com/office/drawing/2014/main" id="{08B858AE-FA1E-4822-9B39-FAA766AC92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6" y="1162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53" name="Rectangle 841">
              <a:extLst>
                <a:ext uri="{FF2B5EF4-FFF2-40B4-BE49-F238E27FC236}">
                  <a16:creationId xmlns:a16="http://schemas.microsoft.com/office/drawing/2014/main" id="{D597FEAE-93AF-42BA-9E6C-296BA46F8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346"/>
              <a:ext cx="306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G</a:t>
              </a:r>
              <a:r>
                <a:rPr lang="en-US" altLang="zh-TW" sz="2400" baseline="-25000">
                  <a:latin typeface="Times New Roman" panose="02020603050405020304" pitchFamily="18" charset="0"/>
                  <a:ea typeface="新細明體" panose="02020500000000000000" pitchFamily="18" charset="-120"/>
                </a:rPr>
                <a:t>3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54" name="Line 843">
              <a:extLst>
                <a:ext uri="{FF2B5EF4-FFF2-40B4-BE49-F238E27FC236}">
                  <a16:creationId xmlns:a16="http://schemas.microsoft.com/office/drawing/2014/main" id="{BA95BE98-52FE-44DE-909D-1477C9EB7F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5" y="2024"/>
              <a:ext cx="0" cy="59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55" name="Line 845">
              <a:extLst>
                <a:ext uri="{FF2B5EF4-FFF2-40B4-BE49-F238E27FC236}">
                  <a16:creationId xmlns:a16="http://schemas.microsoft.com/office/drawing/2014/main" id="{C199DE9A-FAF5-4830-A85C-530C2D6305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3" y="2024"/>
              <a:ext cx="0" cy="59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56" name="Oval 847">
              <a:extLst>
                <a:ext uri="{FF2B5EF4-FFF2-40B4-BE49-F238E27FC236}">
                  <a16:creationId xmlns:a16="http://schemas.microsoft.com/office/drawing/2014/main" id="{E3800F20-C921-4F4A-9378-BD5EDD4BE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2568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57" name="Line 849">
              <a:extLst>
                <a:ext uri="{FF2B5EF4-FFF2-40B4-BE49-F238E27FC236}">
                  <a16:creationId xmlns:a16="http://schemas.microsoft.com/office/drawing/2014/main" id="{24782B3F-7A09-44F3-9D0D-5255675DE3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3" y="2614"/>
              <a:ext cx="952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58" name="Line 851">
              <a:extLst>
                <a:ext uri="{FF2B5EF4-FFF2-40B4-BE49-F238E27FC236}">
                  <a16:creationId xmlns:a16="http://schemas.microsoft.com/office/drawing/2014/main" id="{4AC6129F-D6FC-49C3-B3E9-DBBEDB9F68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87" y="2024"/>
              <a:ext cx="998" cy="59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59" name="Freeform 853">
              <a:extLst>
                <a:ext uri="{FF2B5EF4-FFF2-40B4-BE49-F238E27FC236}">
                  <a16:creationId xmlns:a16="http://schemas.microsoft.com/office/drawing/2014/main" id="{EA7716E1-29F5-41C3-97D8-CF57CF200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7" y="2024"/>
              <a:ext cx="1278" cy="915"/>
            </a:xfrm>
            <a:custGeom>
              <a:avLst/>
              <a:gdLst>
                <a:gd name="T0" fmla="*/ 280 w 1278"/>
                <a:gd name="T1" fmla="*/ 0 h 915"/>
                <a:gd name="T2" fmla="*/ 53 w 1278"/>
                <a:gd name="T3" fmla="*/ 635 h 915"/>
                <a:gd name="T4" fmla="*/ 598 w 1278"/>
                <a:gd name="T5" fmla="*/ 907 h 915"/>
                <a:gd name="T6" fmla="*/ 1278 w 1278"/>
                <a:gd name="T7" fmla="*/ 590 h 9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78"/>
                <a:gd name="T13" fmla="*/ 0 h 915"/>
                <a:gd name="T14" fmla="*/ 1278 w 1278"/>
                <a:gd name="T15" fmla="*/ 915 h 9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78" h="915">
                  <a:moveTo>
                    <a:pt x="280" y="0"/>
                  </a:moveTo>
                  <a:cubicBezTo>
                    <a:pt x="140" y="242"/>
                    <a:pt x="0" y="484"/>
                    <a:pt x="53" y="635"/>
                  </a:cubicBezTo>
                  <a:cubicBezTo>
                    <a:pt x="106" y="786"/>
                    <a:pt x="394" y="915"/>
                    <a:pt x="598" y="907"/>
                  </a:cubicBezTo>
                  <a:cubicBezTo>
                    <a:pt x="802" y="899"/>
                    <a:pt x="1040" y="744"/>
                    <a:pt x="1278" y="590"/>
                  </a:cubicBezTo>
                </a:path>
              </a:pathLst>
            </a:cu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60" name="Rectangle 855">
              <a:extLst>
                <a:ext uri="{FF2B5EF4-FFF2-40B4-BE49-F238E27FC236}">
                  <a16:creationId xmlns:a16="http://schemas.microsoft.com/office/drawing/2014/main" id="{935AB2A1-B487-4094-AA1C-F8D9173E2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436"/>
              <a:ext cx="266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v</a:t>
              </a:r>
              <a:r>
                <a:rPr lang="en-US" altLang="zh-TW" sz="2400" baseline="-25000">
                  <a:latin typeface="Times New Roman" panose="02020603050405020304" pitchFamily="18" charset="0"/>
                  <a:ea typeface="新細明體" panose="02020500000000000000" pitchFamily="18" charset="-120"/>
                </a:rPr>
                <a:t>1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61" name="Rectangle 857">
              <a:extLst>
                <a:ext uri="{FF2B5EF4-FFF2-40B4-BE49-F238E27FC236}">
                  <a16:creationId xmlns:a16="http://schemas.microsoft.com/office/drawing/2014/main" id="{0EE04C17-3753-4275-B8F4-FA1FDE196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8" y="436"/>
              <a:ext cx="266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v</a:t>
              </a:r>
              <a:r>
                <a:rPr lang="en-US" altLang="zh-TW" sz="2400" baseline="-25000">
                  <a:latin typeface="Times New Roman" panose="02020603050405020304" pitchFamily="18" charset="0"/>
                  <a:ea typeface="新細明體" panose="02020500000000000000" pitchFamily="18" charset="-120"/>
                </a:rPr>
                <a:t>2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62" name="Rectangle 859">
              <a:extLst>
                <a:ext uri="{FF2B5EF4-FFF2-40B4-BE49-F238E27FC236}">
                  <a16:creationId xmlns:a16="http://schemas.microsoft.com/office/drawing/2014/main" id="{7623FA3C-21C4-4A64-94CD-66ED6EABB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1026"/>
              <a:ext cx="266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v</a:t>
              </a:r>
              <a:r>
                <a:rPr lang="en-US" altLang="zh-TW" sz="2400" baseline="-25000">
                  <a:latin typeface="Times New Roman" panose="02020603050405020304" pitchFamily="18" charset="0"/>
                  <a:ea typeface="新細明體" panose="02020500000000000000" pitchFamily="18" charset="-120"/>
                </a:rPr>
                <a:t>3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63" name="Rectangle 861">
              <a:extLst>
                <a:ext uri="{FF2B5EF4-FFF2-40B4-BE49-F238E27FC236}">
                  <a16:creationId xmlns:a16="http://schemas.microsoft.com/office/drawing/2014/main" id="{203794E5-F9C3-423B-AB01-668ADCA23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1389"/>
              <a:ext cx="266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v</a:t>
              </a:r>
              <a:r>
                <a:rPr lang="en-US" altLang="zh-TW" sz="2400" baseline="-25000">
                  <a:latin typeface="Times New Roman" panose="02020603050405020304" pitchFamily="18" charset="0"/>
                  <a:ea typeface="新細明體" panose="02020500000000000000" pitchFamily="18" charset="-120"/>
                </a:rPr>
                <a:t>4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64" name="Rectangle 863">
              <a:extLst>
                <a:ext uri="{FF2B5EF4-FFF2-40B4-BE49-F238E27FC236}">
                  <a16:creationId xmlns:a16="http://schemas.microsoft.com/office/drawing/2014/main" id="{582ED7D5-5C1C-40AF-9D30-A6255A663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" y="1298"/>
              <a:ext cx="266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v</a:t>
              </a:r>
              <a:r>
                <a:rPr lang="en-US" altLang="zh-TW" sz="2400" baseline="-25000">
                  <a:latin typeface="Times New Roman" panose="02020603050405020304" pitchFamily="18" charset="0"/>
                  <a:ea typeface="新細明體" panose="02020500000000000000" pitchFamily="18" charset="-120"/>
                </a:rPr>
                <a:t>5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68" name="Rectangle 865">
              <a:extLst>
                <a:ext uri="{FF2B5EF4-FFF2-40B4-BE49-F238E27FC236}">
                  <a16:creationId xmlns:a16="http://schemas.microsoft.com/office/drawing/2014/main" id="{856A4C68-69A5-4096-8BBA-2B7BB40C2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1797"/>
              <a:ext cx="266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v</a:t>
              </a:r>
              <a:r>
                <a:rPr lang="en-US" altLang="zh-TW" sz="2400" baseline="-25000">
                  <a:latin typeface="Times New Roman" panose="02020603050405020304" pitchFamily="18" charset="0"/>
                  <a:ea typeface="新細明體" panose="02020500000000000000" pitchFamily="18" charset="-120"/>
                </a:rPr>
                <a:t>6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74" name="Rectangle 867">
              <a:extLst>
                <a:ext uri="{FF2B5EF4-FFF2-40B4-BE49-F238E27FC236}">
                  <a16:creationId xmlns:a16="http://schemas.microsoft.com/office/drawing/2014/main" id="{8F34C144-0564-4858-B088-2D3C8B24C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5" y="1797"/>
              <a:ext cx="266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v</a:t>
              </a:r>
              <a:r>
                <a:rPr lang="en-US" altLang="zh-TW" sz="2400" baseline="-25000">
                  <a:latin typeface="Times New Roman" panose="02020603050405020304" pitchFamily="18" charset="0"/>
                  <a:ea typeface="新細明體" panose="02020500000000000000" pitchFamily="18" charset="-120"/>
                </a:rPr>
                <a:t>7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93" name="Rectangle 869">
              <a:extLst>
                <a:ext uri="{FF2B5EF4-FFF2-40B4-BE49-F238E27FC236}">
                  <a16:creationId xmlns:a16="http://schemas.microsoft.com/office/drawing/2014/main" id="{65FE72B7-7244-40E1-9DC5-A21E66BA0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2387"/>
              <a:ext cx="266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v</a:t>
              </a:r>
              <a:r>
                <a:rPr lang="en-US" altLang="zh-TW" sz="2400" baseline="-25000">
                  <a:latin typeface="Times New Roman" panose="02020603050405020304" pitchFamily="18" charset="0"/>
                  <a:ea typeface="新細明體" panose="02020500000000000000" pitchFamily="18" charset="-120"/>
                </a:rPr>
                <a:t>8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94" name="Rectangle 871">
              <a:extLst>
                <a:ext uri="{FF2B5EF4-FFF2-40B4-BE49-F238E27FC236}">
                  <a16:creationId xmlns:a16="http://schemas.microsoft.com/office/drawing/2014/main" id="{0DC83E34-2EFE-459E-A69B-65323250C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0" y="2478"/>
              <a:ext cx="266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4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v</a:t>
              </a:r>
              <a:r>
                <a:rPr lang="en-US" altLang="zh-TW" sz="2400" baseline="-25000">
                  <a:latin typeface="Times New Roman" panose="02020603050405020304" pitchFamily="18" charset="0"/>
                  <a:ea typeface="新細明體" panose="02020500000000000000" pitchFamily="18" charset="-120"/>
                </a:rPr>
                <a:t>9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95" name="Rectangle 873">
            <a:extLst>
              <a:ext uri="{FF2B5EF4-FFF2-40B4-BE49-F238E27FC236}">
                <a16:creationId xmlns:a16="http://schemas.microsoft.com/office/drawing/2014/main" id="{41E75D4A-6392-4477-83DB-EF6178BAEDD5}"/>
              </a:ext>
            </a:extLst>
          </p:cNvPr>
          <p:cNvSpPr>
            <a:spLocks/>
          </p:cNvSpPr>
          <p:nvPr/>
        </p:nvSpPr>
        <p:spPr bwMode="auto">
          <a:xfrm>
            <a:off x="6060185" y="4555050"/>
            <a:ext cx="2465387" cy="423863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4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G</a:t>
            </a:r>
            <a:r>
              <a:rPr lang="en-US" altLang="zh-TW" sz="2400" baseline="-25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3</a:t>
            </a:r>
            <a:r>
              <a:rPr lang="en-US" altLang="zh-TW" sz="24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r>
              <a:rPr lang="en-US" altLang="zh-TW" sz="2400" b="0" dirty="0">
                <a:latin typeface="Tahoma" panose="020B0604030504040204" pitchFamily="34" charset="0"/>
                <a:ea typeface="新細明體" panose="02020500000000000000" pitchFamily="18" charset="-120"/>
              </a:rPr>
              <a:t>has 5 regions.</a:t>
            </a:r>
            <a:endParaRPr lang="en-US" altLang="en-US" sz="2800" dirty="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627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2222;p58">
            <a:extLst>
              <a:ext uri="{FF2B5EF4-FFF2-40B4-BE49-F238E27FC236}">
                <a16:creationId xmlns:a16="http://schemas.microsoft.com/office/drawing/2014/main" id="{238666AE-7AE9-494E-B3C3-91523F29EC81}"/>
              </a:ext>
            </a:extLst>
          </p:cNvPr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66" name="Google Shape;2223;p58">
              <a:extLst>
                <a:ext uri="{FF2B5EF4-FFF2-40B4-BE49-F238E27FC236}">
                  <a16:creationId xmlns:a16="http://schemas.microsoft.com/office/drawing/2014/main" id="{D149C5B9-EEA2-4564-8643-A62453A1909B}"/>
                </a:ext>
              </a:extLst>
            </p:cNvPr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" name="Google Shape;2226;p58">
              <a:extLst>
                <a:ext uri="{FF2B5EF4-FFF2-40B4-BE49-F238E27FC236}">
                  <a16:creationId xmlns:a16="http://schemas.microsoft.com/office/drawing/2014/main" id="{8C925DCB-C285-458C-BB5C-795C3FBBAB1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2227;p58">
              <a:extLst>
                <a:ext uri="{FF2B5EF4-FFF2-40B4-BE49-F238E27FC236}">
                  <a16:creationId xmlns:a16="http://schemas.microsoft.com/office/drawing/2014/main" id="{F44B2BA8-10EE-491B-A42B-112CDB79EC62}"/>
                </a:ext>
              </a:extLst>
            </p:cNvPr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" name="Google Shape;2228;p58">
              <a:extLst>
                <a:ext uri="{FF2B5EF4-FFF2-40B4-BE49-F238E27FC236}">
                  <a16:creationId xmlns:a16="http://schemas.microsoft.com/office/drawing/2014/main" id="{2BB1B9F7-AEC1-4BC8-AEB4-EFD34718DE1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2230;p58">
              <a:extLst>
                <a:ext uri="{FF2B5EF4-FFF2-40B4-BE49-F238E27FC236}">
                  <a16:creationId xmlns:a16="http://schemas.microsoft.com/office/drawing/2014/main" id="{58D98B65-8673-4DEC-8AB7-94C4F241ACB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2232;p58">
              <a:extLst>
                <a:ext uri="{FF2B5EF4-FFF2-40B4-BE49-F238E27FC236}">
                  <a16:creationId xmlns:a16="http://schemas.microsoft.com/office/drawing/2014/main" id="{CF733214-8485-4D70-9EBB-D774235D9BF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E6264B-F7BC-41CF-A5DA-041777E8C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</p:spPr>
        <p:txBody>
          <a:bodyPr/>
          <a:lstStyle/>
          <a:p>
            <a:pPr algn="ctr"/>
            <a:r>
              <a:rPr lang="en-US" sz="3200" b="0" dirty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Planar graphs</a:t>
            </a:r>
            <a:endParaRPr lang="vi-VN" dirty="0"/>
          </a:p>
        </p:txBody>
      </p:sp>
      <p:sp>
        <p:nvSpPr>
          <p:cNvPr id="67" name="Rectangle 949">
            <a:extLst>
              <a:ext uri="{FF2B5EF4-FFF2-40B4-BE49-F238E27FC236}">
                <a16:creationId xmlns:a16="http://schemas.microsoft.com/office/drawing/2014/main" id="{D51ECB21-6200-4E06-BC51-BB42460A1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407" y="1341438"/>
            <a:ext cx="8825150" cy="4408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dirty="0">
                <a:solidFill>
                  <a:srgbClr val="FFFF66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Observe:</a:t>
            </a:r>
            <a:br>
              <a:rPr lang="en-US" altLang="en-US" sz="2800" dirty="0">
                <a:solidFill>
                  <a:srgbClr val="FFFF66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</a:b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(1)</a:t>
            </a:r>
            <a:r>
              <a:rPr lang="en-US" altLang="zh-TW" sz="2800" dirty="0">
                <a:latin typeface="Tahoma" panose="020B0604030504040204" pitchFamily="34" charset="0"/>
                <a:ea typeface="新細明體" panose="02020500000000000000" pitchFamily="18" charset="-120"/>
              </a:rPr>
              <a:t> </a:t>
            </a: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Each </a:t>
            </a:r>
            <a:r>
              <a:rPr lang="en-US" altLang="zh-TW" sz="2800" b="0" u="sng" dirty="0">
                <a:latin typeface="Tahoma" panose="020B0604030504040204" pitchFamily="34" charset="0"/>
                <a:ea typeface="新細明體" panose="02020500000000000000" pitchFamily="18" charset="-120"/>
              </a:rPr>
              <a:t>cycle edge</a:t>
            </a: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 belongs to the boundary </a:t>
            </a:r>
            <a:br>
              <a:rPr lang="en-US" altLang="en-US" sz="2800" b="0" dirty="0">
                <a:latin typeface="Tahoma" panose="020B0604030504040204" pitchFamily="34" charset="0"/>
                <a:ea typeface="新細明體" panose="02020500000000000000" pitchFamily="18" charset="-120"/>
              </a:rPr>
            </a:b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     of two regions.</a:t>
            </a:r>
            <a:endParaRPr lang="en-US" altLang="en-US" sz="2800" dirty="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(2) Each </a:t>
            </a:r>
            <a:r>
              <a:rPr lang="en-US" altLang="zh-TW" sz="2800" b="0" u="sng" dirty="0">
                <a:latin typeface="Tahoma" panose="020B0604030504040204" pitchFamily="34" charset="0"/>
                <a:ea typeface="新細明體" panose="02020500000000000000" pitchFamily="18" charset="-120"/>
              </a:rPr>
              <a:t>bridge</a:t>
            </a: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 is on the boundary of only one region.</a:t>
            </a:r>
            <a:endParaRPr lang="en-US" altLang="en-US" sz="2800" dirty="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marL="457200" indent="-457200" eaLnBrk="1" hangingPunct="1">
              <a:spcBef>
                <a:spcPct val="0"/>
              </a:spcBef>
              <a:buClrTx/>
              <a:buSzTx/>
              <a:buFont typeface="Symbol" panose="05050102010706020507" pitchFamily="18" charset="2"/>
              <a:buChar char="Þ"/>
            </a:pPr>
            <a:r>
              <a:rPr lang="en-US" altLang="en-US" sz="2800" dirty="0">
                <a:solidFill>
                  <a:schemeClr val="bg1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Each edge belongs to at most two regions</a:t>
            </a:r>
          </a:p>
          <a:p>
            <a:pPr marR="149860" lvl="0" algn="ctr">
              <a:spcBef>
                <a:spcPts val="2690"/>
              </a:spcBef>
              <a:buClr>
                <a:srgbClr val="000000"/>
              </a:buClr>
              <a:buSzPts val="2800"/>
              <a:buNone/>
            </a:pPr>
            <a:r>
              <a:rPr lang="en-US" sz="2800" dirty="0">
                <a:solidFill>
                  <a:schemeClr val="bg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8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800" b="1" dirty="0">
                <a:solidFill>
                  <a:schemeClr val="bg1"/>
                </a:solidFill>
                <a:latin typeface="Arial"/>
                <a:ea typeface="Arial"/>
              </a:rPr>
              <a:t>deg( </a:t>
            </a:r>
            <a:r>
              <a:rPr lang="en-US" sz="2800" b="1" i="1" dirty="0">
                <a:solidFill>
                  <a:schemeClr val="bg1"/>
                </a:solidFill>
                <a:latin typeface="Arial"/>
                <a:ea typeface="Arial"/>
              </a:rPr>
              <a:t>r </a:t>
            </a:r>
            <a:r>
              <a:rPr lang="en-US" sz="2800" b="1" dirty="0">
                <a:solidFill>
                  <a:schemeClr val="bg1"/>
                </a:solidFill>
                <a:latin typeface="Arial"/>
                <a:ea typeface="Arial"/>
              </a:rPr>
              <a:t>)	≤	2 </a:t>
            </a:r>
            <a:r>
              <a:rPr lang="en-US" sz="2800" b="1" i="1" dirty="0">
                <a:solidFill>
                  <a:schemeClr val="bg1"/>
                </a:solidFill>
                <a:latin typeface="Arial"/>
                <a:ea typeface="Arial"/>
              </a:rPr>
              <a:t>e</a:t>
            </a:r>
            <a:endParaRPr lang="en-US" sz="2800" dirty="0">
              <a:solidFill>
                <a:schemeClr val="bg1"/>
              </a:solidFill>
              <a:latin typeface="Arial"/>
              <a:ea typeface="Arial"/>
            </a:endParaRPr>
          </a:p>
          <a:p>
            <a:pPr marL="1899285" lvl="0">
              <a:spcBef>
                <a:spcPts val="670"/>
              </a:spcBef>
              <a:buClr>
                <a:srgbClr val="000000"/>
              </a:buClr>
              <a:buSzPts val="2000"/>
              <a:buNone/>
            </a:pPr>
            <a:r>
              <a:rPr lang="en-US" sz="2000" b="1" i="1" dirty="0">
                <a:solidFill>
                  <a:schemeClr val="bg1"/>
                </a:solidFill>
                <a:latin typeface="Arial"/>
                <a:ea typeface="Arial"/>
              </a:rPr>
              <a:t>     r </a:t>
            </a:r>
            <a:r>
              <a:rPr lang="el-GR" sz="2800" dirty="0">
                <a:solidFill>
                  <a:schemeClr val="bg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ε</a:t>
            </a:r>
            <a:r>
              <a:rPr lang="el-GR" sz="280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i="1" dirty="0">
                <a:solidFill>
                  <a:schemeClr val="bg1"/>
                </a:solidFill>
                <a:latin typeface="Arial"/>
                <a:ea typeface="Arial"/>
              </a:rPr>
              <a:t>G</a:t>
            </a:r>
            <a:endParaRPr lang="en-US" sz="2000" dirty="0">
              <a:solidFill>
                <a:schemeClr val="bg1"/>
              </a:solidFill>
              <a:latin typeface="Arial"/>
              <a:ea typeface="Arial"/>
            </a:endParaRPr>
          </a:p>
          <a:p>
            <a:pPr marL="457200" indent="-457200" eaLnBrk="1" hangingPunct="1">
              <a:spcBef>
                <a:spcPct val="0"/>
              </a:spcBef>
              <a:buClrTx/>
              <a:buSzTx/>
              <a:buFont typeface="Symbol" panose="05050102010706020507" pitchFamily="18" charset="2"/>
              <a:buChar char="Þ"/>
            </a:pPr>
            <a:endParaRPr lang="en-US" altLang="en-US" sz="2800" dirty="0">
              <a:solidFill>
                <a:schemeClr val="bg1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800" dirty="0">
              <a:solidFill>
                <a:schemeClr val="bg1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6" name="Oval 951">
            <a:extLst>
              <a:ext uri="{FF2B5EF4-FFF2-40B4-BE49-F238E27FC236}">
                <a16:creationId xmlns:a16="http://schemas.microsoft.com/office/drawing/2014/main" id="{3E80B34A-08D6-430D-A575-BB9C8C8F36E6}"/>
              </a:ext>
            </a:extLst>
          </p:cNvPr>
          <p:cNvSpPr>
            <a:spLocks/>
          </p:cNvSpPr>
          <p:nvPr/>
        </p:nvSpPr>
        <p:spPr bwMode="auto">
          <a:xfrm>
            <a:off x="2221572" y="5933280"/>
            <a:ext cx="125412" cy="125412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FFFF"/>
            </a:solidFill>
            <a:round/>
            <a:headEnd/>
            <a:tailEnd/>
          </a:ln>
        </p:spPr>
        <p:txBody>
          <a:bodyPr wrap="squar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8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7" name="Line 953">
            <a:extLst>
              <a:ext uri="{FF2B5EF4-FFF2-40B4-BE49-F238E27FC236}">
                <a16:creationId xmlns:a16="http://schemas.microsoft.com/office/drawing/2014/main" id="{4B64DB85-6658-4D0F-892F-03271F8330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23352" y="5997574"/>
            <a:ext cx="1079500" cy="431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vi-VN" dirty="0"/>
          </a:p>
        </p:txBody>
      </p:sp>
      <p:sp>
        <p:nvSpPr>
          <p:cNvPr id="78" name="Oval 955">
            <a:extLst>
              <a:ext uri="{FF2B5EF4-FFF2-40B4-BE49-F238E27FC236}">
                <a16:creationId xmlns:a16="http://schemas.microsoft.com/office/drawing/2014/main" id="{9026C69C-10B2-42E0-86D9-D5BD6DD0C968}"/>
              </a:ext>
            </a:extLst>
          </p:cNvPr>
          <p:cNvSpPr>
            <a:spLocks/>
          </p:cNvSpPr>
          <p:nvPr/>
        </p:nvSpPr>
        <p:spPr bwMode="auto">
          <a:xfrm>
            <a:off x="1179220" y="6351270"/>
            <a:ext cx="125412" cy="12541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FFFF"/>
            </a:solidFill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8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grpSp>
        <p:nvGrpSpPr>
          <p:cNvPr id="79" name="Group -888">
            <a:extLst>
              <a:ext uri="{FF2B5EF4-FFF2-40B4-BE49-F238E27FC236}">
                <a16:creationId xmlns:a16="http://schemas.microsoft.com/office/drawing/2014/main" id="{350BE271-343B-4A36-A56C-DC59A56EFFF5}"/>
              </a:ext>
            </a:extLst>
          </p:cNvPr>
          <p:cNvGrpSpPr>
            <a:grpSpLocks/>
          </p:cNvGrpSpPr>
          <p:nvPr/>
        </p:nvGrpSpPr>
        <p:grpSpPr bwMode="auto">
          <a:xfrm>
            <a:off x="4905972" y="5431626"/>
            <a:ext cx="3167063" cy="1511300"/>
            <a:chOff x="2880" y="2523"/>
            <a:chExt cx="1995" cy="952"/>
          </a:xfrm>
        </p:grpSpPr>
        <p:sp>
          <p:nvSpPr>
            <p:cNvPr id="80" name="Oval 957">
              <a:extLst>
                <a:ext uri="{FF2B5EF4-FFF2-40B4-BE49-F238E27FC236}">
                  <a16:creationId xmlns:a16="http://schemas.microsoft.com/office/drawing/2014/main" id="{D8C40A37-C7E8-4021-90B5-B4F80C23F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9" y="2886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81" name="Line 959">
              <a:extLst>
                <a:ext uri="{FF2B5EF4-FFF2-40B4-BE49-F238E27FC236}">
                  <a16:creationId xmlns:a16="http://schemas.microsoft.com/office/drawing/2014/main" id="{49FF3535-D14F-47C6-8FE9-1E5BC50D67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0" y="2931"/>
              <a:ext cx="544" cy="18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82" name="Oval 961">
              <a:extLst>
                <a:ext uri="{FF2B5EF4-FFF2-40B4-BE49-F238E27FC236}">
                  <a16:creationId xmlns:a16="http://schemas.microsoft.com/office/drawing/2014/main" id="{C6C75082-2869-4B84-9118-5FB1953FE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" y="3097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83" name="Oval 963">
              <a:extLst>
                <a:ext uri="{FF2B5EF4-FFF2-40B4-BE49-F238E27FC236}">
                  <a16:creationId xmlns:a16="http://schemas.microsoft.com/office/drawing/2014/main" id="{69F95777-7D1C-4412-BF97-B6A35002C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931"/>
              <a:ext cx="589" cy="544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84" name="Oval 965">
              <a:extLst>
                <a:ext uri="{FF2B5EF4-FFF2-40B4-BE49-F238E27FC236}">
                  <a16:creationId xmlns:a16="http://schemas.microsoft.com/office/drawing/2014/main" id="{4561CD2C-3349-4FCE-B928-633E7D8AB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" y="2523"/>
              <a:ext cx="861" cy="680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85" name="Freeform 967">
            <a:extLst>
              <a:ext uri="{FF2B5EF4-FFF2-40B4-BE49-F238E27FC236}">
                <a16:creationId xmlns:a16="http://schemas.microsoft.com/office/drawing/2014/main" id="{F7100146-E7AD-476F-A4BF-852C1FEB8EA7}"/>
              </a:ext>
            </a:extLst>
          </p:cNvPr>
          <p:cNvSpPr>
            <a:spLocks/>
          </p:cNvSpPr>
          <p:nvPr/>
        </p:nvSpPr>
        <p:spPr bwMode="auto">
          <a:xfrm>
            <a:off x="766152" y="5265737"/>
            <a:ext cx="1657350" cy="1165225"/>
          </a:xfrm>
          <a:custGeom>
            <a:avLst/>
            <a:gdLst>
              <a:gd name="T0" fmla="*/ 2147483646 w 1044"/>
              <a:gd name="T1" fmla="*/ 2147483646 h 734"/>
              <a:gd name="T2" fmla="*/ 2147483646 w 1044"/>
              <a:gd name="T3" fmla="*/ 2147483646 h 734"/>
              <a:gd name="T4" fmla="*/ 2147483646 w 1044"/>
              <a:gd name="T5" fmla="*/ 2147483646 h 734"/>
              <a:gd name="T6" fmla="*/ 2147483646 w 1044"/>
              <a:gd name="T7" fmla="*/ 2147483646 h 734"/>
              <a:gd name="T8" fmla="*/ 2147483646 w 1044"/>
              <a:gd name="T9" fmla="*/ 2147483646 h 7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44"/>
              <a:gd name="T16" fmla="*/ 0 h 734"/>
              <a:gd name="T17" fmla="*/ 1044 w 1044"/>
              <a:gd name="T18" fmla="*/ 734 h 7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44" h="734">
                <a:moveTo>
                  <a:pt x="333" y="734"/>
                </a:moveTo>
                <a:cubicBezTo>
                  <a:pt x="181" y="673"/>
                  <a:pt x="30" y="613"/>
                  <a:pt x="15" y="507"/>
                </a:cubicBezTo>
                <a:cubicBezTo>
                  <a:pt x="0" y="401"/>
                  <a:pt x="91" y="175"/>
                  <a:pt x="242" y="99"/>
                </a:cubicBezTo>
                <a:cubicBezTo>
                  <a:pt x="393" y="23"/>
                  <a:pt x="802" y="0"/>
                  <a:pt x="923" y="53"/>
                </a:cubicBezTo>
                <a:cubicBezTo>
                  <a:pt x="1044" y="106"/>
                  <a:pt x="960" y="348"/>
                  <a:pt x="968" y="416"/>
                </a:cubicBezTo>
              </a:path>
            </a:pathLst>
          </a:custGeom>
          <a:noFill/>
          <a:ln w="381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6" name="Freeform 969">
            <a:extLst>
              <a:ext uri="{FF2B5EF4-FFF2-40B4-BE49-F238E27FC236}">
                <a16:creationId xmlns:a16="http://schemas.microsoft.com/office/drawing/2014/main" id="{5F23C7A8-ED08-4533-ABD6-A59C7989FA49}"/>
              </a:ext>
            </a:extLst>
          </p:cNvPr>
          <p:cNvSpPr>
            <a:spLocks/>
          </p:cNvSpPr>
          <p:nvPr/>
        </p:nvSpPr>
        <p:spPr bwMode="auto">
          <a:xfrm>
            <a:off x="886802" y="5997574"/>
            <a:ext cx="1751013" cy="1273175"/>
          </a:xfrm>
          <a:custGeom>
            <a:avLst/>
            <a:gdLst>
              <a:gd name="T0" fmla="*/ 2147483646 w 1103"/>
              <a:gd name="T1" fmla="*/ 2147483646 h 802"/>
              <a:gd name="T2" fmla="*/ 2147483646 w 1103"/>
              <a:gd name="T3" fmla="*/ 2147483646 h 802"/>
              <a:gd name="T4" fmla="*/ 2147483646 w 1103"/>
              <a:gd name="T5" fmla="*/ 2147483646 h 802"/>
              <a:gd name="T6" fmla="*/ 2147483646 w 1103"/>
              <a:gd name="T7" fmla="*/ 2147483646 h 802"/>
              <a:gd name="T8" fmla="*/ 2147483646 w 1103"/>
              <a:gd name="T9" fmla="*/ 0 h 8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3"/>
              <a:gd name="T16" fmla="*/ 0 h 802"/>
              <a:gd name="T17" fmla="*/ 1103 w 1103"/>
              <a:gd name="T18" fmla="*/ 802 h 80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3" h="802">
                <a:moveTo>
                  <a:pt x="257" y="273"/>
                </a:moveTo>
                <a:cubicBezTo>
                  <a:pt x="128" y="367"/>
                  <a:pt x="0" y="462"/>
                  <a:pt x="76" y="545"/>
                </a:cubicBezTo>
                <a:cubicBezTo>
                  <a:pt x="152" y="628"/>
                  <a:pt x="545" y="802"/>
                  <a:pt x="711" y="772"/>
                </a:cubicBezTo>
                <a:cubicBezTo>
                  <a:pt x="877" y="742"/>
                  <a:pt x="1043" y="492"/>
                  <a:pt x="1073" y="363"/>
                </a:cubicBezTo>
                <a:cubicBezTo>
                  <a:pt x="1103" y="234"/>
                  <a:pt x="997" y="117"/>
                  <a:pt x="892" y="0"/>
                </a:cubicBezTo>
              </a:path>
            </a:pathLst>
          </a:custGeom>
          <a:noFill/>
          <a:ln w="381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9339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264B-F7BC-41CF-A5DA-041777E8C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</p:spPr>
        <p:txBody>
          <a:bodyPr/>
          <a:lstStyle/>
          <a:p>
            <a:pPr algn="ctr"/>
            <a:r>
              <a:rPr lang="en-US" altLang="zh-TW" sz="3200" dirty="0">
                <a:solidFill>
                  <a:srgbClr val="CC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Euler’s Formula</a:t>
            </a:r>
            <a:endParaRPr lang="vi-VN" dirty="0"/>
          </a:p>
        </p:txBody>
      </p:sp>
      <p:sp>
        <p:nvSpPr>
          <p:cNvPr id="67" name="Rectangle 949">
            <a:extLst>
              <a:ext uri="{FF2B5EF4-FFF2-40B4-BE49-F238E27FC236}">
                <a16:creationId xmlns:a16="http://schemas.microsoft.com/office/drawing/2014/main" id="{D51ECB21-6200-4E06-BC51-BB42460A1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407" y="1341438"/>
            <a:ext cx="8130833" cy="231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600" dirty="0">
                <a:solidFill>
                  <a:srgbClr val="CC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Euler’s Formula:</a:t>
            </a:r>
            <a:r>
              <a:rPr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If </a:t>
            </a:r>
            <a:r>
              <a:rPr lang="en-US" altLang="zh-TW" sz="3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G</a:t>
            </a:r>
            <a:r>
              <a:rPr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is a connected plane graph with </a:t>
            </a:r>
            <a:r>
              <a:rPr lang="en-US" altLang="zh-TW" sz="3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vertices, </a:t>
            </a:r>
            <a:r>
              <a:rPr lang="en-US" altLang="zh-TW" sz="3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q</a:t>
            </a:r>
            <a:r>
              <a:rPr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edges, and </a:t>
            </a:r>
            <a:r>
              <a:rPr lang="en-US" altLang="zh-TW" sz="3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</a:t>
            </a:r>
            <a:r>
              <a:rPr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regions, then</a:t>
            </a:r>
            <a:br>
              <a:rPr lang="en-US" altLang="en-US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</a:t>
            </a:r>
            <a:r>
              <a:rPr lang="en-US" altLang="zh-TW" sz="3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-</a:t>
            </a:r>
            <a:r>
              <a:rPr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lang="en-US" altLang="zh-TW" sz="3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q</a:t>
            </a:r>
            <a:r>
              <a:rPr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+ </a:t>
            </a:r>
            <a:r>
              <a:rPr lang="en-US" altLang="zh-TW" sz="3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</a:t>
            </a:r>
            <a:r>
              <a:rPr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= 2.</a:t>
            </a:r>
            <a:endParaRPr lang="en-US" altLang="en-US" sz="3600" dirty="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6" name="Oval 951">
            <a:extLst>
              <a:ext uri="{FF2B5EF4-FFF2-40B4-BE49-F238E27FC236}">
                <a16:creationId xmlns:a16="http://schemas.microsoft.com/office/drawing/2014/main" id="{3E80B34A-08D6-430D-A575-BB9C8C8F36E6}"/>
              </a:ext>
            </a:extLst>
          </p:cNvPr>
          <p:cNvSpPr>
            <a:spLocks/>
          </p:cNvSpPr>
          <p:nvPr/>
        </p:nvSpPr>
        <p:spPr bwMode="auto">
          <a:xfrm>
            <a:off x="3023895" y="4652963"/>
            <a:ext cx="125412" cy="125412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FFFF"/>
            </a:solidFill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8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77" name="Line 953">
            <a:extLst>
              <a:ext uri="{FF2B5EF4-FFF2-40B4-BE49-F238E27FC236}">
                <a16:creationId xmlns:a16="http://schemas.microsoft.com/office/drawing/2014/main" id="{4B64DB85-6658-4D0F-892F-03271F83307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15832" y="4724400"/>
            <a:ext cx="1079500" cy="43180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78" name="Oval 955">
            <a:extLst>
              <a:ext uri="{FF2B5EF4-FFF2-40B4-BE49-F238E27FC236}">
                <a16:creationId xmlns:a16="http://schemas.microsoft.com/office/drawing/2014/main" id="{9026C69C-10B2-42E0-86D9-D5BD6DD0C968}"/>
              </a:ext>
            </a:extLst>
          </p:cNvPr>
          <p:cNvSpPr>
            <a:spLocks/>
          </p:cNvSpPr>
          <p:nvPr/>
        </p:nvSpPr>
        <p:spPr bwMode="auto">
          <a:xfrm>
            <a:off x="1992020" y="5060950"/>
            <a:ext cx="125412" cy="125413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FFFF"/>
            </a:solidFill>
            <a:round/>
            <a:headEnd/>
            <a:tailEnd/>
          </a:ln>
        </p:spPr>
        <p:txBody>
          <a:bodyPr wrap="none" lIns="90000" tIns="46800" rIns="90000" bIns="46800" anchor="ctr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TW" altLang="en-US" sz="2800"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grpSp>
        <p:nvGrpSpPr>
          <p:cNvPr id="79" name="Group -888">
            <a:extLst>
              <a:ext uri="{FF2B5EF4-FFF2-40B4-BE49-F238E27FC236}">
                <a16:creationId xmlns:a16="http://schemas.microsoft.com/office/drawing/2014/main" id="{350BE271-343B-4A36-A56C-DC59A56EFFF5}"/>
              </a:ext>
            </a:extLst>
          </p:cNvPr>
          <p:cNvGrpSpPr>
            <a:grpSpLocks/>
          </p:cNvGrpSpPr>
          <p:nvPr/>
        </p:nvGrpSpPr>
        <p:grpSpPr bwMode="auto">
          <a:xfrm>
            <a:off x="4895557" y="4005263"/>
            <a:ext cx="3167063" cy="1511300"/>
            <a:chOff x="2880" y="2523"/>
            <a:chExt cx="1995" cy="952"/>
          </a:xfrm>
        </p:grpSpPr>
        <p:sp>
          <p:nvSpPr>
            <p:cNvPr id="80" name="Oval 957">
              <a:extLst>
                <a:ext uri="{FF2B5EF4-FFF2-40B4-BE49-F238E27FC236}">
                  <a16:creationId xmlns:a16="http://schemas.microsoft.com/office/drawing/2014/main" id="{D8C40A37-C7E8-4021-90B5-B4F80C23F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9" y="2886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81" name="Line 959">
              <a:extLst>
                <a:ext uri="{FF2B5EF4-FFF2-40B4-BE49-F238E27FC236}">
                  <a16:creationId xmlns:a16="http://schemas.microsoft.com/office/drawing/2014/main" id="{49FF3535-D14F-47C6-8FE9-1E5BC50D67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70" y="2931"/>
              <a:ext cx="544" cy="181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82" name="Oval 961">
              <a:extLst>
                <a:ext uri="{FF2B5EF4-FFF2-40B4-BE49-F238E27FC236}">
                  <a16:creationId xmlns:a16="http://schemas.microsoft.com/office/drawing/2014/main" id="{C6C75082-2869-4B84-9118-5FB1953FE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" y="3097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83" name="Oval 963">
              <a:extLst>
                <a:ext uri="{FF2B5EF4-FFF2-40B4-BE49-F238E27FC236}">
                  <a16:creationId xmlns:a16="http://schemas.microsoft.com/office/drawing/2014/main" id="{69F95777-7D1C-4412-BF97-B6A35002C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0" y="2931"/>
              <a:ext cx="589" cy="544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84" name="Oval 965">
              <a:extLst>
                <a:ext uri="{FF2B5EF4-FFF2-40B4-BE49-F238E27FC236}">
                  <a16:creationId xmlns:a16="http://schemas.microsoft.com/office/drawing/2014/main" id="{4561CD2C-3349-4FCE-B928-633E7D8AB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" y="2523"/>
              <a:ext cx="861" cy="680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85" name="Freeform 967">
            <a:extLst>
              <a:ext uri="{FF2B5EF4-FFF2-40B4-BE49-F238E27FC236}">
                <a16:creationId xmlns:a16="http://schemas.microsoft.com/office/drawing/2014/main" id="{F7100146-E7AD-476F-A4BF-852C1FEB8EA7}"/>
              </a:ext>
            </a:extLst>
          </p:cNvPr>
          <p:cNvSpPr>
            <a:spLocks/>
          </p:cNvSpPr>
          <p:nvPr/>
        </p:nvSpPr>
        <p:spPr bwMode="auto">
          <a:xfrm>
            <a:off x="1558632" y="3992563"/>
            <a:ext cx="1657350" cy="1165225"/>
          </a:xfrm>
          <a:custGeom>
            <a:avLst/>
            <a:gdLst>
              <a:gd name="T0" fmla="*/ 2147483646 w 1044"/>
              <a:gd name="T1" fmla="*/ 2147483646 h 734"/>
              <a:gd name="T2" fmla="*/ 2147483646 w 1044"/>
              <a:gd name="T3" fmla="*/ 2147483646 h 734"/>
              <a:gd name="T4" fmla="*/ 2147483646 w 1044"/>
              <a:gd name="T5" fmla="*/ 2147483646 h 734"/>
              <a:gd name="T6" fmla="*/ 2147483646 w 1044"/>
              <a:gd name="T7" fmla="*/ 2147483646 h 734"/>
              <a:gd name="T8" fmla="*/ 2147483646 w 1044"/>
              <a:gd name="T9" fmla="*/ 2147483646 h 7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44"/>
              <a:gd name="T16" fmla="*/ 0 h 734"/>
              <a:gd name="T17" fmla="*/ 1044 w 1044"/>
              <a:gd name="T18" fmla="*/ 734 h 7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44" h="734">
                <a:moveTo>
                  <a:pt x="333" y="734"/>
                </a:moveTo>
                <a:cubicBezTo>
                  <a:pt x="181" y="673"/>
                  <a:pt x="30" y="613"/>
                  <a:pt x="15" y="507"/>
                </a:cubicBezTo>
                <a:cubicBezTo>
                  <a:pt x="0" y="401"/>
                  <a:pt x="91" y="175"/>
                  <a:pt x="242" y="99"/>
                </a:cubicBezTo>
                <a:cubicBezTo>
                  <a:pt x="393" y="23"/>
                  <a:pt x="802" y="0"/>
                  <a:pt x="923" y="53"/>
                </a:cubicBezTo>
                <a:cubicBezTo>
                  <a:pt x="1044" y="106"/>
                  <a:pt x="960" y="348"/>
                  <a:pt x="968" y="416"/>
                </a:cubicBezTo>
              </a:path>
            </a:pathLst>
          </a:custGeom>
          <a:noFill/>
          <a:ln w="381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6" name="Freeform 969">
            <a:extLst>
              <a:ext uri="{FF2B5EF4-FFF2-40B4-BE49-F238E27FC236}">
                <a16:creationId xmlns:a16="http://schemas.microsoft.com/office/drawing/2014/main" id="{5F23C7A8-ED08-4533-ABD6-A59C7989FA49}"/>
              </a:ext>
            </a:extLst>
          </p:cNvPr>
          <p:cNvSpPr>
            <a:spLocks/>
          </p:cNvSpPr>
          <p:nvPr/>
        </p:nvSpPr>
        <p:spPr bwMode="auto">
          <a:xfrm>
            <a:off x="1679282" y="4724400"/>
            <a:ext cx="1751013" cy="1273175"/>
          </a:xfrm>
          <a:custGeom>
            <a:avLst/>
            <a:gdLst>
              <a:gd name="T0" fmla="*/ 2147483646 w 1103"/>
              <a:gd name="T1" fmla="*/ 2147483646 h 802"/>
              <a:gd name="T2" fmla="*/ 2147483646 w 1103"/>
              <a:gd name="T3" fmla="*/ 2147483646 h 802"/>
              <a:gd name="T4" fmla="*/ 2147483646 w 1103"/>
              <a:gd name="T5" fmla="*/ 2147483646 h 802"/>
              <a:gd name="T6" fmla="*/ 2147483646 w 1103"/>
              <a:gd name="T7" fmla="*/ 2147483646 h 802"/>
              <a:gd name="T8" fmla="*/ 2147483646 w 1103"/>
              <a:gd name="T9" fmla="*/ 0 h 8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03"/>
              <a:gd name="T16" fmla="*/ 0 h 802"/>
              <a:gd name="T17" fmla="*/ 1103 w 1103"/>
              <a:gd name="T18" fmla="*/ 802 h 80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03" h="802">
                <a:moveTo>
                  <a:pt x="257" y="273"/>
                </a:moveTo>
                <a:cubicBezTo>
                  <a:pt x="128" y="367"/>
                  <a:pt x="0" y="462"/>
                  <a:pt x="76" y="545"/>
                </a:cubicBezTo>
                <a:cubicBezTo>
                  <a:pt x="152" y="628"/>
                  <a:pt x="545" y="802"/>
                  <a:pt x="711" y="772"/>
                </a:cubicBezTo>
                <a:cubicBezTo>
                  <a:pt x="877" y="742"/>
                  <a:pt x="1043" y="492"/>
                  <a:pt x="1073" y="363"/>
                </a:cubicBezTo>
                <a:cubicBezTo>
                  <a:pt x="1103" y="234"/>
                  <a:pt x="997" y="117"/>
                  <a:pt x="892" y="0"/>
                </a:cubicBezTo>
              </a:path>
            </a:pathLst>
          </a:custGeom>
          <a:noFill/>
          <a:ln w="381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vi-VN"/>
          </a:p>
        </p:txBody>
      </p:sp>
      <p:sp>
        <p:nvSpPr>
          <p:cNvPr id="87" name="Rectangle 971">
            <a:extLst>
              <a:ext uri="{FF2B5EF4-FFF2-40B4-BE49-F238E27FC236}">
                <a16:creationId xmlns:a16="http://schemas.microsoft.com/office/drawing/2014/main" id="{C0655B2B-83EC-4D7A-9FED-BE014D101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6507" y="3068638"/>
            <a:ext cx="16557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b="0">
                <a:solidFill>
                  <a:srgbClr val="FFFF66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(exterior)</a:t>
            </a:r>
            <a:endParaRPr lang="en-US" altLang="en-US" sz="280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945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264B-F7BC-41CF-A5DA-041777E8C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</p:spPr>
        <p:txBody>
          <a:bodyPr/>
          <a:lstStyle/>
          <a:p>
            <a:pPr algn="ctr"/>
            <a:r>
              <a:rPr lang="en-US" altLang="zh-TW" sz="3200" dirty="0">
                <a:solidFill>
                  <a:srgbClr val="CC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Euler’s Formula</a:t>
            </a:r>
            <a:endParaRPr lang="vi-VN" dirty="0"/>
          </a:p>
        </p:txBody>
      </p:sp>
      <p:sp>
        <p:nvSpPr>
          <p:cNvPr id="16" name="Rectangle 975">
            <a:extLst>
              <a:ext uri="{FF2B5EF4-FFF2-40B4-BE49-F238E27FC236}">
                <a16:creationId xmlns:a16="http://schemas.microsoft.com/office/drawing/2014/main" id="{FA422587-627E-4A26-9FFC-5EBC6A6B4C16}"/>
              </a:ext>
            </a:extLst>
          </p:cNvPr>
          <p:cNvSpPr txBox="1">
            <a:spLocks noChangeArrowheads="1"/>
          </p:cNvSpPr>
          <p:nvPr/>
        </p:nvSpPr>
        <p:spPr>
          <a:xfrm>
            <a:off x="611188" y="2420938"/>
            <a:ext cx="75438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TW" sz="2800" dirty="0">
                <a:solidFill>
                  <a:srgbClr val="CCFF99"/>
                </a:solidFill>
                <a:latin typeface="Tahoma" pitchFamily="34" charset="0"/>
                <a:ea typeface="新細明體" pitchFamily="18" charset="-120"/>
                <a:sym typeface="Symbol" pitchFamily="18" charset="2"/>
              </a:rPr>
              <a:t>pf</a:t>
            </a:r>
            <a:r>
              <a:rPr lang="en-US" altLang="zh-TW" sz="2800" dirty="0">
                <a:solidFill>
                  <a:schemeClr val="bg1"/>
                </a:solidFill>
                <a:latin typeface="Tahoma" pitchFamily="34" charset="0"/>
                <a:ea typeface="新細明體" pitchFamily="18" charset="-120"/>
                <a:sym typeface="Symbol" pitchFamily="18" charset="2"/>
              </a:rPr>
              <a:t>: (by induction on </a:t>
            </a:r>
            <a:r>
              <a:rPr lang="en-US" altLang="zh-TW" sz="2800" i="1" dirty="0">
                <a:solidFill>
                  <a:schemeClr val="bg1"/>
                </a:solidFill>
                <a:latin typeface="Times New Roman" pitchFamily="18" charset="0"/>
                <a:ea typeface="新細明體" pitchFamily="18" charset="-120"/>
                <a:sym typeface="Symbol" pitchFamily="18" charset="2"/>
              </a:rPr>
              <a:t>q</a:t>
            </a:r>
            <a:r>
              <a:rPr lang="en-US" altLang="zh-TW" sz="2800" dirty="0">
                <a:solidFill>
                  <a:schemeClr val="bg1"/>
                </a:solidFill>
                <a:latin typeface="Tahoma" pitchFamily="34" charset="0"/>
                <a:ea typeface="新細明體" pitchFamily="18" charset="-120"/>
                <a:sym typeface="Symbol" pitchFamily="18" charset="2"/>
              </a:rPr>
              <a:t>)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17" name="Rectangle 979">
            <a:extLst>
              <a:ext uri="{FF2B5EF4-FFF2-40B4-BE49-F238E27FC236}">
                <a16:creationId xmlns:a16="http://schemas.microsoft.com/office/drawing/2014/main" id="{622FE7C7-AD33-41E5-83F7-7FCB89FD0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3071813"/>
            <a:ext cx="8693703" cy="120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defRPr/>
            </a:pPr>
            <a:r>
              <a:rPr lang="en-US" altLang="zh-TW" sz="3600" b="0" dirty="0">
                <a:solidFill>
                  <a:srgbClr val="FFFF66"/>
                </a:solidFill>
              </a:rPr>
              <a:t>(basis)</a:t>
            </a:r>
            <a:r>
              <a:rPr lang="en-US" altLang="zh-TW" sz="3600" b="0" dirty="0">
                <a:solidFill>
                  <a:srgbClr val="FFFFFF"/>
                </a:solidFill>
              </a:rPr>
              <a:t> If </a:t>
            </a:r>
            <a:r>
              <a:rPr lang="en-US" altLang="zh-TW" sz="3600" i="1" dirty="0">
                <a:solidFill>
                  <a:srgbClr val="FFFFFF"/>
                </a:solidFill>
                <a:latin typeface="Times New Roman" pitchFamily="18" charset="0"/>
              </a:rPr>
              <a:t>q </a:t>
            </a:r>
            <a:r>
              <a:rPr lang="en-US" altLang="zh-TW" sz="3600" b="0" dirty="0">
                <a:solidFill>
                  <a:srgbClr val="FFFFFF"/>
                </a:solidFill>
              </a:rPr>
              <a:t>= </a:t>
            </a:r>
            <a:r>
              <a:rPr lang="en-US" altLang="zh-TW" sz="3600" b="0" dirty="0">
                <a:solidFill>
                  <a:srgbClr val="FFFFFF"/>
                </a:solidFill>
                <a:latin typeface="Times New Roman" pitchFamily="18" charset="0"/>
              </a:rPr>
              <a:t>0</a:t>
            </a:r>
            <a:r>
              <a:rPr lang="en-US" altLang="zh-TW" sz="3600" b="0" dirty="0">
                <a:solidFill>
                  <a:srgbClr val="FFFFFF"/>
                </a:solidFill>
              </a:rPr>
              <a:t>, then </a:t>
            </a:r>
            <a:r>
              <a:rPr lang="en-US" altLang="zh-TW" sz="3600" i="1" dirty="0">
                <a:solidFill>
                  <a:srgbClr val="FFFFFF"/>
                </a:solidFill>
                <a:latin typeface="Times New Roman" pitchFamily="18" charset="0"/>
              </a:rPr>
              <a:t>G</a:t>
            </a:r>
            <a:r>
              <a:rPr lang="en-US" altLang="zh-TW" sz="36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en-US" altLang="zh-TW" sz="3600" b="0" dirty="0">
                <a:solidFill>
                  <a:srgbClr val="FFFFFF"/>
                </a:solidFill>
                <a:latin typeface="Times New Roman" pitchFamily="18" charset="0"/>
                <a:sym typeface="Symbol" pitchFamily="18" charset="2"/>
              </a:rPr>
              <a:t></a:t>
            </a:r>
            <a:r>
              <a:rPr lang="en-US" altLang="zh-TW" sz="3600" dirty="0">
                <a:solidFill>
                  <a:srgbClr val="FFFFFF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US" altLang="zh-TW" sz="3600" i="1" dirty="0">
                <a:solidFill>
                  <a:srgbClr val="FFFFFF"/>
                </a:solidFill>
                <a:latin typeface="Times New Roman" pitchFamily="18" charset="0"/>
              </a:rPr>
              <a:t>K</a:t>
            </a:r>
            <a:r>
              <a:rPr lang="en-US" altLang="zh-TW" sz="3600" baseline="-25000" dirty="0">
                <a:solidFill>
                  <a:srgbClr val="FFFFFF"/>
                </a:solidFill>
                <a:latin typeface="Times New Roman" pitchFamily="18" charset="0"/>
              </a:rPr>
              <a:t>1</a:t>
            </a:r>
            <a:r>
              <a:rPr lang="en-US" altLang="zh-TW" sz="3600" b="0" dirty="0">
                <a:solidFill>
                  <a:srgbClr val="FFFFFF"/>
                </a:solidFill>
              </a:rPr>
              <a:t>; so </a:t>
            </a:r>
            <a:r>
              <a:rPr lang="en-US" altLang="zh-TW" sz="3600" i="1" dirty="0">
                <a:solidFill>
                  <a:srgbClr val="FFFFFF"/>
                </a:solidFill>
                <a:latin typeface="Times New Roman" pitchFamily="18" charset="0"/>
              </a:rPr>
              <a:t>p </a:t>
            </a:r>
            <a:r>
              <a:rPr lang="en-US" altLang="zh-TW" sz="3600" b="0" dirty="0">
                <a:solidFill>
                  <a:srgbClr val="FFFFFF"/>
                </a:solidFill>
              </a:rPr>
              <a:t>= 1, </a:t>
            </a:r>
            <a:r>
              <a:rPr lang="en-US" altLang="zh-TW" sz="3600" i="1" dirty="0">
                <a:solidFill>
                  <a:srgbClr val="FFFFFF"/>
                </a:solidFill>
                <a:latin typeface="Times New Roman" pitchFamily="18" charset="0"/>
              </a:rPr>
              <a:t>r </a:t>
            </a:r>
            <a:r>
              <a:rPr lang="en-US" altLang="zh-TW" sz="3600" b="0" dirty="0">
                <a:solidFill>
                  <a:srgbClr val="FFFFFF"/>
                </a:solidFill>
              </a:rPr>
              <a:t>=1,</a:t>
            </a:r>
            <a:br>
              <a:rPr lang="en-US" altLang="en-US" sz="3600" b="0" dirty="0">
                <a:solidFill>
                  <a:srgbClr val="FFFFFF"/>
                </a:solidFill>
              </a:rPr>
            </a:br>
            <a:r>
              <a:rPr lang="en-US" altLang="zh-TW" sz="3600" b="0" dirty="0">
                <a:solidFill>
                  <a:srgbClr val="FFFFFF"/>
                </a:solidFill>
              </a:rPr>
              <a:t>          and </a:t>
            </a:r>
            <a:r>
              <a:rPr lang="en-US" altLang="zh-TW" sz="36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lang="en-US" altLang="zh-TW" sz="3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lang="en-US" altLang="zh-TW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-</a:t>
            </a:r>
            <a:r>
              <a:rPr lang="en-US" altLang="zh-TW" sz="3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lang="en-US" altLang="zh-TW" sz="36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q</a:t>
            </a:r>
            <a:r>
              <a:rPr lang="en-US" altLang="zh-TW" sz="3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+ </a:t>
            </a:r>
            <a:r>
              <a:rPr lang="en-US" altLang="zh-TW" sz="36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</a:t>
            </a:r>
            <a:r>
              <a:rPr lang="en-US" altLang="zh-TW" sz="3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= 2</a:t>
            </a:r>
            <a:r>
              <a:rPr lang="en-US" altLang="zh-TW" sz="3600" b="0" dirty="0">
                <a:solidFill>
                  <a:srgbClr val="FFFFFF"/>
                </a:solidFill>
              </a:rPr>
              <a:t>.</a:t>
            </a:r>
            <a:endParaRPr lang="en-US" altLang="en-US" sz="3600" dirty="0"/>
          </a:p>
        </p:txBody>
      </p:sp>
      <p:sp>
        <p:nvSpPr>
          <p:cNvPr id="18" name="Rectangle 981">
            <a:extLst>
              <a:ext uri="{FF2B5EF4-FFF2-40B4-BE49-F238E27FC236}">
                <a16:creationId xmlns:a16="http://schemas.microsoft.com/office/drawing/2014/main" id="{EE2F8FA9-8053-4ADC-A45B-478EF4E7C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4149725"/>
            <a:ext cx="7164388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b="0" dirty="0">
                <a:solidFill>
                  <a:srgbClr val="FFFF66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(inductive)</a:t>
            </a: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 Assume the result is true for any</a:t>
            </a:r>
            <a:br>
              <a:rPr lang="en-US" altLang="en-US" sz="2800" b="0" dirty="0">
                <a:latin typeface="Tahoma" panose="020B0604030504040204" pitchFamily="34" charset="0"/>
                <a:ea typeface="新細明體" panose="02020500000000000000" pitchFamily="18" charset="-120"/>
              </a:rPr>
            </a:b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graph with </a:t>
            </a:r>
            <a:r>
              <a:rPr lang="en-US" altLang="zh-TW" sz="28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q </a:t>
            </a: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= </a:t>
            </a:r>
            <a:r>
              <a:rPr lang="en-US" altLang="zh-TW" sz="28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k </a:t>
            </a:r>
            <a:r>
              <a:rPr lang="en-US" altLang="zh-TW" sz="2800" b="0" dirty="0">
                <a:latin typeface="Symbol" panose="05050102010706020507" pitchFamily="18" charset="2"/>
                <a:ea typeface="新細明體" panose="02020500000000000000" pitchFamily="18" charset="-120"/>
              </a:rPr>
              <a:t>- </a:t>
            </a: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1 edges, where </a:t>
            </a:r>
            <a:r>
              <a:rPr lang="en-US" altLang="zh-TW" sz="28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k</a:t>
            </a: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 </a:t>
            </a: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</a:t>
            </a: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 1.</a:t>
            </a:r>
            <a:endParaRPr lang="en-US" altLang="en-US" sz="2800" dirty="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9" name="Rectangle 983">
            <a:extLst>
              <a:ext uri="{FF2B5EF4-FFF2-40B4-BE49-F238E27FC236}">
                <a16:creationId xmlns:a16="http://schemas.microsoft.com/office/drawing/2014/main" id="{F5761CDD-C0F6-46AE-92A2-E8B179A9B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5302250"/>
            <a:ext cx="7532687" cy="91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Let </a:t>
            </a:r>
            <a:r>
              <a:rPr lang="en-US" altLang="zh-TW" sz="28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G</a:t>
            </a: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 be a graph with </a:t>
            </a:r>
            <a:r>
              <a:rPr lang="en-US" altLang="zh-TW" sz="28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k</a:t>
            </a: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 edges. Suppose G has</a:t>
            </a:r>
            <a:br>
              <a:rPr lang="en-US" altLang="en-US" sz="2800" b="0" dirty="0">
                <a:latin typeface="Tahoma" panose="020B0604030504040204" pitchFamily="34" charset="0"/>
                <a:ea typeface="新細明體" panose="02020500000000000000" pitchFamily="18" charset="-120"/>
              </a:rPr>
            </a:br>
            <a:r>
              <a:rPr lang="en-US" altLang="zh-TW" sz="28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p</a:t>
            </a: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 vertices and </a:t>
            </a:r>
            <a:r>
              <a:rPr lang="en-US" altLang="zh-TW" sz="28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 regions.</a:t>
            </a:r>
            <a:endParaRPr lang="en-US" altLang="en-US" sz="2800" dirty="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053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264B-F7BC-41CF-A5DA-041777E8C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</p:spPr>
        <p:txBody>
          <a:bodyPr/>
          <a:lstStyle/>
          <a:p>
            <a:pPr algn="ctr"/>
            <a:r>
              <a:rPr lang="en-US" altLang="zh-TW" sz="3200" dirty="0">
                <a:solidFill>
                  <a:srgbClr val="CC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Euler’s Formula</a:t>
            </a:r>
            <a:endParaRPr lang="vi-VN" dirty="0"/>
          </a:p>
        </p:txBody>
      </p:sp>
      <p:sp>
        <p:nvSpPr>
          <p:cNvPr id="7" name="Rectangle 987">
            <a:extLst>
              <a:ext uri="{FF2B5EF4-FFF2-40B4-BE49-F238E27FC236}">
                <a16:creationId xmlns:a16="http://schemas.microsoft.com/office/drawing/2014/main" id="{E7FC3D6A-B217-4822-BE3D-F091328B2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50" y="1554554"/>
            <a:ext cx="7531319" cy="95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b="0">
                <a:solidFill>
                  <a:srgbClr val="FFFF66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If </a:t>
            </a:r>
            <a:r>
              <a:rPr lang="en-US" altLang="zh-TW" sz="2800" i="1">
                <a:solidFill>
                  <a:srgbClr val="FFFF66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G</a:t>
            </a:r>
            <a:r>
              <a:rPr lang="en-US" altLang="zh-TW" sz="2800" b="0">
                <a:solidFill>
                  <a:srgbClr val="FFFF66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is a tree</a:t>
            </a:r>
            <a:r>
              <a:rPr lang="en-US" altLang="zh-TW" sz="2800" b="0">
                <a:latin typeface="Tahoma" panose="020B0604030504040204" pitchFamily="34" charset="0"/>
                <a:ea typeface="新細明體" panose="02020500000000000000" pitchFamily="18" charset="-120"/>
              </a:rPr>
              <a:t>, then </a:t>
            </a:r>
            <a:r>
              <a:rPr lang="en-US" altLang="zh-TW" sz="2800" i="1">
                <a:latin typeface="Times New Roman" panose="02020603050405020304" pitchFamily="18" charset="0"/>
                <a:ea typeface="新細明體" panose="02020500000000000000" pitchFamily="18" charset="-120"/>
              </a:rPr>
              <a:t>G</a:t>
            </a:r>
            <a:r>
              <a:rPr lang="en-US" altLang="zh-TW" sz="2800" b="0">
                <a:latin typeface="Tahoma" panose="020B0604030504040204" pitchFamily="34" charset="0"/>
                <a:ea typeface="新細明體" panose="02020500000000000000" pitchFamily="18" charset="-120"/>
              </a:rPr>
              <a:t> has </a:t>
            </a:r>
            <a:r>
              <a:rPr lang="en-US" altLang="zh-TW" sz="2800" i="1">
                <a:latin typeface="Times New Roman" panose="02020603050405020304" pitchFamily="18" charset="0"/>
                <a:ea typeface="新細明體" panose="02020500000000000000" pitchFamily="18" charset="-120"/>
              </a:rPr>
              <a:t>p</a:t>
            </a:r>
            <a:r>
              <a:rPr lang="en-US" altLang="zh-TW" sz="2800" b="0">
                <a:latin typeface="Tahoma" panose="020B0604030504040204" pitchFamily="34" charset="0"/>
                <a:ea typeface="新細明體" panose="02020500000000000000" pitchFamily="18" charset="-120"/>
              </a:rPr>
              <a:t> vertices, </a:t>
            </a:r>
            <a:r>
              <a:rPr lang="en-US" altLang="zh-TW" sz="2800" i="1">
                <a:latin typeface="Times New Roman" panose="02020603050405020304" pitchFamily="18" charset="0"/>
                <a:ea typeface="新細明體" panose="02020500000000000000" pitchFamily="18" charset="-120"/>
              </a:rPr>
              <a:t>p</a:t>
            </a:r>
            <a:r>
              <a:rPr lang="en-US" altLang="zh-TW" sz="2800" b="0">
                <a:latin typeface="Symbol" panose="05050102010706020507" pitchFamily="18" charset="2"/>
                <a:ea typeface="新細明體" panose="02020500000000000000" pitchFamily="18" charset="-120"/>
              </a:rPr>
              <a:t>-</a:t>
            </a:r>
            <a:r>
              <a:rPr lang="en-US" altLang="zh-TW" sz="2800" b="0">
                <a:latin typeface="Tahoma" panose="020B0604030504040204" pitchFamily="34" charset="0"/>
                <a:ea typeface="新細明體" panose="02020500000000000000" pitchFamily="18" charset="-120"/>
              </a:rPr>
              <a:t>1 edges and </a:t>
            </a:r>
            <a:r>
              <a:rPr lang="en-US" altLang="zh-TW" sz="2800" b="0">
                <a:latin typeface="Times New Roman" panose="02020603050405020304" pitchFamily="18" charset="0"/>
                <a:ea typeface="新細明體" panose="02020500000000000000" pitchFamily="18" charset="-120"/>
              </a:rPr>
              <a:t>1</a:t>
            </a:r>
            <a:r>
              <a:rPr lang="en-US" altLang="zh-TW" sz="2800" b="0">
                <a:latin typeface="Tahoma" panose="020B0604030504040204" pitchFamily="34" charset="0"/>
                <a:ea typeface="新細明體" panose="02020500000000000000" pitchFamily="18" charset="-120"/>
              </a:rPr>
              <a:t> region. </a:t>
            </a:r>
            <a:endParaRPr lang="en-US" altLang="en-US" sz="280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" name="Rectangle 989">
            <a:extLst>
              <a:ext uri="{FF2B5EF4-FFF2-40B4-BE49-F238E27FC236}">
                <a16:creationId xmlns:a16="http://schemas.microsoft.com/office/drawing/2014/main" id="{A1E2D937-2A52-4544-9507-FAD2F5C8E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50" y="2561029"/>
            <a:ext cx="7531319" cy="52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eaLnBrk="1" hangingPunct="1">
              <a:defRPr/>
            </a:pPr>
            <a:r>
              <a:rPr lang="en-US" altLang="zh-TW" sz="2800" b="0">
                <a:solidFill>
                  <a:srgbClr val="FFFFFF"/>
                </a:solidFill>
                <a:sym typeface="Symbol" pitchFamily="18" charset="2"/>
              </a:rPr>
              <a:t> </a:t>
            </a:r>
            <a:r>
              <a:rPr lang="en-US" altLang="zh-TW" sz="2800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lang="en-US" altLang="zh-TW" sz="28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lang="en-US" altLang="zh-TW" sz="28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-</a:t>
            </a:r>
            <a:r>
              <a:rPr lang="en-US" altLang="zh-TW" sz="28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lang="en-US" altLang="zh-TW" sz="2800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q</a:t>
            </a:r>
            <a:r>
              <a:rPr lang="en-US" altLang="zh-TW" sz="28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+ </a:t>
            </a:r>
            <a:r>
              <a:rPr lang="en-US" altLang="zh-TW" sz="2800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</a:t>
            </a:r>
            <a:r>
              <a:rPr lang="en-US" altLang="zh-TW" sz="28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= </a:t>
            </a:r>
            <a:r>
              <a:rPr lang="en-US" altLang="zh-TW" sz="2800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lang="en-US" altLang="zh-TW" sz="28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– (</a:t>
            </a:r>
            <a:r>
              <a:rPr lang="en-US" altLang="zh-TW" sz="2800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lang="en-US" altLang="zh-TW" sz="28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-</a:t>
            </a:r>
            <a:r>
              <a:rPr lang="en-US" altLang="zh-TW" sz="28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1) + 1 = 2</a:t>
            </a:r>
            <a:r>
              <a:rPr lang="en-US" altLang="zh-TW" sz="2800" b="0">
                <a:solidFill>
                  <a:srgbClr val="FFFFFF"/>
                </a:solidFill>
              </a:rPr>
              <a:t>.</a:t>
            </a:r>
            <a:endParaRPr lang="en-US" altLang="en-US" sz="2800"/>
          </a:p>
        </p:txBody>
      </p:sp>
      <p:sp>
        <p:nvSpPr>
          <p:cNvPr id="9" name="Rectangle 993">
            <a:extLst>
              <a:ext uri="{FF2B5EF4-FFF2-40B4-BE49-F238E27FC236}">
                <a16:creationId xmlns:a16="http://schemas.microsoft.com/office/drawing/2014/main" id="{B052AA96-5EAA-43C1-9A1A-42F0B0A94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25" y="4291404"/>
            <a:ext cx="8153540" cy="95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Hence </a:t>
            </a:r>
            <a:r>
              <a:rPr lang="en-US" altLang="zh-TW" sz="28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G</a:t>
            </a:r>
            <a:r>
              <a:rPr lang="en-US" altLang="zh-TW" sz="2800" b="0" dirty="0">
                <a:latin typeface="Symbol" panose="05050102010706020507" pitchFamily="18" charset="2"/>
                <a:ea typeface="新細明體" panose="02020500000000000000" pitchFamily="18" charset="-120"/>
              </a:rPr>
              <a:t>-</a:t>
            </a:r>
            <a:r>
              <a:rPr lang="en-US" altLang="zh-TW" sz="28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e</a:t>
            </a: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 is a connected plane graph having </a:t>
            </a:r>
            <a:br>
              <a:rPr lang="en-US" altLang="en-US" sz="2800" b="0" dirty="0">
                <a:latin typeface="Tahoma" panose="020B0604030504040204" pitchFamily="34" charset="0"/>
                <a:ea typeface="新細明體" panose="02020500000000000000" pitchFamily="18" charset="-120"/>
              </a:rPr>
            </a:b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order </a:t>
            </a:r>
            <a:r>
              <a:rPr lang="en-US" altLang="zh-TW" sz="28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p</a:t>
            </a: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 and size </a:t>
            </a:r>
            <a:r>
              <a:rPr lang="en-US" altLang="zh-TW" sz="28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k</a:t>
            </a:r>
            <a:r>
              <a:rPr lang="en-US" altLang="zh-TW" sz="2800" b="0" dirty="0">
                <a:latin typeface="Symbol" panose="05050102010706020507" pitchFamily="18" charset="2"/>
                <a:ea typeface="新細明體" panose="02020500000000000000" pitchFamily="18" charset="-120"/>
              </a:rPr>
              <a:t>-</a:t>
            </a: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1, and </a:t>
            </a:r>
            <a:r>
              <a:rPr lang="en-US" altLang="zh-TW" sz="28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r</a:t>
            </a:r>
            <a:r>
              <a:rPr lang="en-US" altLang="zh-TW" sz="2800" b="0" dirty="0">
                <a:latin typeface="Symbol" panose="05050102010706020507" pitchFamily="18" charset="2"/>
                <a:ea typeface="新細明體" panose="02020500000000000000" pitchFamily="18" charset="-120"/>
              </a:rPr>
              <a:t>-</a:t>
            </a: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1 regions. </a:t>
            </a:r>
            <a:endParaRPr lang="en-US" altLang="en-US" sz="2800" dirty="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" name="Rectangle 995">
            <a:extLst>
              <a:ext uri="{FF2B5EF4-FFF2-40B4-BE49-F238E27FC236}">
                <a16:creationId xmlns:a16="http://schemas.microsoft.com/office/drawing/2014/main" id="{6D61843F-F99F-473A-A462-4527046827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50" y="5296291"/>
            <a:ext cx="7531319" cy="40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eaLnBrk="1" hangingPunct="1">
              <a:defRPr/>
            </a:pPr>
            <a:r>
              <a:rPr lang="en-US" altLang="zh-TW" sz="2000" b="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itchFamily="18" charset="2"/>
              </a:rPr>
              <a:t> </a:t>
            </a: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altLang="zh-TW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(</a:t>
            </a: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-1)</a:t>
            </a:r>
            <a:r>
              <a:rPr lang="en-US" altLang="zh-TW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+ (</a:t>
            </a:r>
            <a:r>
              <a:rPr lang="en-US" altLang="zh-TW" sz="20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altLang="zh-TW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-1)</a:t>
            </a:r>
            <a:r>
              <a:rPr lang="en-US" altLang="zh-TW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2   (by assumption)</a:t>
            </a:r>
            <a:endParaRPr lang="en-US" alt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997">
            <a:extLst>
              <a:ext uri="{FF2B5EF4-FFF2-40B4-BE49-F238E27FC236}">
                <a16:creationId xmlns:a16="http://schemas.microsoft.com/office/drawing/2014/main" id="{D5F7CA1D-0103-4F50-8F24-9D445C591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50" y="6017016"/>
            <a:ext cx="7531319" cy="586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eaLnBrk="1" hangingPunct="1">
              <a:defRPr/>
            </a:pPr>
            <a:r>
              <a:rPr lang="en-US" altLang="zh-TW" sz="3200" b="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itchFamily="18" charset="2"/>
              </a:rPr>
              <a:t> </a:t>
            </a:r>
            <a:r>
              <a:rPr lang="en-US" altLang="zh-TW" sz="32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altLang="zh-TW" sz="32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TW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altLang="zh-TW" sz="32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lang="en-US" altLang="zh-TW" sz="32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+ </a:t>
            </a:r>
            <a:r>
              <a:rPr lang="en-US" altLang="zh-TW" sz="32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altLang="zh-TW" sz="32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2</a:t>
            </a:r>
            <a:endParaRPr lang="en-US" altLang="en-US" sz="3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06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264B-F7BC-41CF-A5DA-041777E8C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</p:spPr>
        <p:txBody>
          <a:bodyPr/>
          <a:lstStyle/>
          <a:p>
            <a:pPr algn="ctr"/>
            <a:r>
              <a:rPr lang="en-US" altLang="zh-TW" sz="3200" dirty="0">
                <a:solidFill>
                  <a:srgbClr val="CC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Euler’s Formula - Consequence</a:t>
            </a:r>
            <a:endParaRPr lang="vi-VN" dirty="0"/>
          </a:p>
        </p:txBody>
      </p:sp>
      <p:sp>
        <p:nvSpPr>
          <p:cNvPr id="67" name="Rectangle 949">
            <a:extLst>
              <a:ext uri="{FF2B5EF4-FFF2-40B4-BE49-F238E27FC236}">
                <a16:creationId xmlns:a16="http://schemas.microsoft.com/office/drawing/2014/main" id="{D51ECB21-6200-4E06-BC51-BB42460A1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407" y="1341438"/>
            <a:ext cx="8933915" cy="2433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If </a:t>
            </a:r>
            <a:r>
              <a:rPr lang="en-US" altLang="zh-TW" sz="3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G</a:t>
            </a:r>
            <a:r>
              <a:rPr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is a connected plane graph with </a:t>
            </a:r>
            <a:r>
              <a:rPr lang="en-US" altLang="zh-TW" sz="3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n (p ≥ 3)</a:t>
            </a:r>
            <a:r>
              <a:rPr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vertices, </a:t>
            </a:r>
            <a:r>
              <a:rPr lang="en-US" altLang="zh-TW" sz="36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m</a:t>
            </a:r>
            <a:r>
              <a:rPr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edges</a:t>
            </a:r>
            <a:br>
              <a:rPr lang="en-US" altLang="en-US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altLang="zh-TW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              </a:t>
            </a:r>
            <a:endParaRPr lang="vi-VN" altLang="zh-TW" sz="36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vi-VN" sz="36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			</a:t>
            </a:r>
            <a:r>
              <a:rPr lang="vi-VN" sz="4400" dirty="0"/>
              <a:t>m ≤ 3n − 6.</a:t>
            </a:r>
            <a:endParaRPr lang="en-US" altLang="en-US" sz="3600" dirty="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156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3166364" y="1127290"/>
            <a:ext cx="360997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Multiple Edges</a:t>
            </a:r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1505711" y="2886455"/>
            <a:ext cx="5739384" cy="1554493"/>
            <a:chOff x="1505711" y="2886455"/>
            <a:chExt cx="5739384" cy="1554493"/>
          </a:xfrm>
        </p:grpSpPr>
        <p:pic>
          <p:nvPicPr>
            <p:cNvPr id="148" name="Google Shape;148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05711" y="3517391"/>
              <a:ext cx="210312" cy="210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8"/>
            <p:cNvSpPr/>
            <p:nvPr/>
          </p:nvSpPr>
          <p:spPr>
            <a:xfrm>
              <a:off x="1609331" y="3709416"/>
              <a:ext cx="292735" cy="563880"/>
            </a:xfrm>
            <a:custGeom>
              <a:avLst/>
              <a:gdLst/>
              <a:ahLst/>
              <a:cxnLst/>
              <a:rect l="l" t="t" r="r" b="b"/>
              <a:pathLst>
                <a:path w="292735" h="563879" extrusionOk="0">
                  <a:moveTo>
                    <a:pt x="27431" y="0"/>
                  </a:moveTo>
                  <a:lnTo>
                    <a:pt x="0" y="15239"/>
                  </a:lnTo>
                  <a:lnTo>
                    <a:pt x="265175" y="563880"/>
                  </a:lnTo>
                  <a:lnTo>
                    <a:pt x="292607" y="548639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" name="Google Shape;150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50135" y="4230636"/>
              <a:ext cx="210299" cy="210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48515" y="2886455"/>
              <a:ext cx="210312" cy="210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8"/>
            <p:cNvSpPr/>
            <p:nvPr/>
          </p:nvSpPr>
          <p:spPr>
            <a:xfrm>
              <a:off x="1688592" y="2935236"/>
              <a:ext cx="5486400" cy="1481455"/>
            </a:xfrm>
            <a:custGeom>
              <a:avLst/>
              <a:gdLst/>
              <a:ahLst/>
              <a:cxnLst/>
              <a:rect l="l" t="t" r="r" b="b"/>
              <a:pathLst>
                <a:path w="5486400" h="1481454" extrusionOk="0">
                  <a:moveTo>
                    <a:pt x="1712963" y="905243"/>
                  </a:moveTo>
                  <a:lnTo>
                    <a:pt x="6083" y="661403"/>
                  </a:lnTo>
                  <a:lnTo>
                    <a:pt x="0" y="688848"/>
                  </a:lnTo>
                  <a:lnTo>
                    <a:pt x="1608836" y="921562"/>
                  </a:lnTo>
                  <a:lnTo>
                    <a:pt x="243827" y="1453883"/>
                  </a:lnTo>
                  <a:lnTo>
                    <a:pt x="252971" y="1481315"/>
                  </a:lnTo>
                  <a:lnTo>
                    <a:pt x="1652003" y="932688"/>
                  </a:lnTo>
                  <a:lnTo>
                    <a:pt x="1650060" y="927519"/>
                  </a:lnTo>
                  <a:lnTo>
                    <a:pt x="1706880" y="935736"/>
                  </a:lnTo>
                  <a:lnTo>
                    <a:pt x="1712963" y="905243"/>
                  </a:lnTo>
                  <a:close/>
                </a:path>
                <a:path w="5486400" h="1481454" extrusionOk="0">
                  <a:moveTo>
                    <a:pt x="4081259" y="94488"/>
                  </a:moveTo>
                  <a:lnTo>
                    <a:pt x="4062971" y="70091"/>
                  </a:lnTo>
                  <a:lnTo>
                    <a:pt x="3563099" y="417563"/>
                  </a:lnTo>
                  <a:lnTo>
                    <a:pt x="3581387" y="438912"/>
                  </a:lnTo>
                  <a:lnTo>
                    <a:pt x="4081259" y="94488"/>
                  </a:lnTo>
                  <a:close/>
                </a:path>
                <a:path w="5486400" h="1481454" extrusionOk="0">
                  <a:moveTo>
                    <a:pt x="5486387" y="326136"/>
                  </a:moveTo>
                  <a:lnTo>
                    <a:pt x="5483352" y="295643"/>
                  </a:lnTo>
                  <a:lnTo>
                    <a:pt x="5449468" y="298729"/>
                  </a:lnTo>
                  <a:lnTo>
                    <a:pt x="5452859" y="283451"/>
                  </a:lnTo>
                  <a:lnTo>
                    <a:pt x="4139171" y="0"/>
                  </a:lnTo>
                  <a:lnTo>
                    <a:pt x="4133075" y="30467"/>
                  </a:lnTo>
                  <a:lnTo>
                    <a:pt x="5407622" y="302539"/>
                  </a:lnTo>
                  <a:lnTo>
                    <a:pt x="3474720" y="478536"/>
                  </a:lnTo>
                  <a:lnTo>
                    <a:pt x="3477768" y="509003"/>
                  </a:lnTo>
                  <a:lnTo>
                    <a:pt x="5486387" y="326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3" name="Google Shape;153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29371" y="3182124"/>
              <a:ext cx="5315724" cy="12435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Google Shape;154;p8"/>
          <p:cNvSpPr txBox="1"/>
          <p:nvPr/>
        </p:nvSpPr>
        <p:spPr>
          <a:xfrm>
            <a:off x="1221739" y="3190760"/>
            <a:ext cx="1758314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8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56" name="Google Shape;156;p8"/>
          <p:cNvSpPr txBox="1"/>
          <p:nvPr/>
        </p:nvSpPr>
        <p:spPr>
          <a:xfrm>
            <a:off x="3413252" y="4041139"/>
            <a:ext cx="88519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Denver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8"/>
          <p:cNvSpPr txBox="1"/>
          <p:nvPr/>
        </p:nvSpPr>
        <p:spPr>
          <a:xfrm>
            <a:off x="4900676" y="3699763"/>
            <a:ext cx="10255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8"/>
          <p:cNvSpPr txBox="1"/>
          <p:nvPr/>
        </p:nvSpPr>
        <p:spPr>
          <a:xfrm>
            <a:off x="6156439" y="4050283"/>
            <a:ext cx="14700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Washington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8"/>
          <p:cNvSpPr txBox="1"/>
          <p:nvPr/>
        </p:nvSpPr>
        <p:spPr>
          <a:xfrm>
            <a:off x="5607799" y="2541536"/>
            <a:ext cx="2620010" cy="57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Detroit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75105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1343660" y="4589779"/>
            <a:ext cx="7310120" cy="31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Angeles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60;p8">
            <a:extLst>
              <a:ext uri="{FF2B5EF4-FFF2-40B4-BE49-F238E27FC236}">
                <a16:creationId xmlns:a16="http://schemas.microsoft.com/office/drawing/2014/main" id="{A96E3919-14E0-4980-A72B-361C68A0600B}"/>
              </a:ext>
            </a:extLst>
          </p:cNvPr>
          <p:cNvSpPr txBox="1"/>
          <p:nvPr/>
        </p:nvSpPr>
        <p:spPr>
          <a:xfrm>
            <a:off x="1316291" y="5433157"/>
            <a:ext cx="7310120" cy="934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>
              <a:buSzPts val="2000"/>
            </a:pPr>
            <a:r>
              <a:rPr lang="en-US" sz="20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Two edges are called </a:t>
            </a:r>
            <a:r>
              <a:rPr lang="en-US" sz="2000" b="1" i="1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multiple or parallel edges </a:t>
            </a:r>
            <a:r>
              <a:rPr lang="en-US" sz="2000" b="1" i="0" u="none" strike="noStrike" cap="none" dirty="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if they connect the same two distinct vertices.</a:t>
            </a:r>
            <a:endParaRPr lang="en-US"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4274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264B-F7BC-41CF-A5DA-041777E8C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</p:spPr>
        <p:txBody>
          <a:bodyPr/>
          <a:lstStyle/>
          <a:p>
            <a:pPr algn="ctr"/>
            <a:r>
              <a:rPr lang="en-US" altLang="zh-TW" sz="3200" dirty="0">
                <a:solidFill>
                  <a:srgbClr val="CC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Planar graph</a:t>
            </a:r>
            <a:endParaRPr lang="vi-VN" dirty="0"/>
          </a:p>
        </p:txBody>
      </p:sp>
      <p:sp>
        <p:nvSpPr>
          <p:cNvPr id="7" name="Rectangle 987">
            <a:extLst>
              <a:ext uri="{FF2B5EF4-FFF2-40B4-BE49-F238E27FC236}">
                <a16:creationId xmlns:a16="http://schemas.microsoft.com/office/drawing/2014/main" id="{E7FC3D6A-B217-4822-BE3D-F091328B2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650" y="1554554"/>
            <a:ext cx="8214080" cy="514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b="0" dirty="0">
                <a:latin typeface="Tahoma" panose="020B0604030504040204" pitchFamily="34" charset="0"/>
                <a:ea typeface="新細明體" panose="02020500000000000000" pitchFamily="18" charset="-120"/>
              </a:rPr>
              <a:t>A plane graph </a:t>
            </a:r>
            <a:r>
              <a:rPr lang="en-US" altLang="zh-TW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G</a:t>
            </a:r>
            <a:r>
              <a:rPr lang="en-US" altLang="zh-TW" b="0" dirty="0">
                <a:latin typeface="Tahoma" panose="020B0604030504040204" pitchFamily="34" charset="0"/>
                <a:ea typeface="新細明體" panose="02020500000000000000" pitchFamily="18" charset="-120"/>
              </a:rPr>
              <a:t> is called </a:t>
            </a:r>
            <a:r>
              <a:rPr lang="en-US" altLang="zh-TW" b="0" dirty="0">
                <a:solidFill>
                  <a:srgbClr val="FFFF66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maximal planar</a:t>
            </a:r>
            <a:r>
              <a:rPr lang="en-US" altLang="zh-TW" b="0" dirty="0">
                <a:latin typeface="Tahoma" panose="020B0604030504040204" pitchFamily="34" charset="0"/>
                <a:ea typeface="新細明體" panose="02020500000000000000" pitchFamily="18" charset="-120"/>
              </a:rPr>
              <a:t> if, for every pair </a:t>
            </a:r>
            <a:r>
              <a:rPr lang="en-US" altLang="zh-TW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u, v</a:t>
            </a:r>
            <a:r>
              <a:rPr lang="en-US" altLang="zh-TW" b="0" dirty="0">
                <a:latin typeface="Tahoma" panose="020B0604030504040204" pitchFamily="34" charset="0"/>
                <a:ea typeface="新細明體" panose="02020500000000000000" pitchFamily="18" charset="-120"/>
              </a:rPr>
              <a:t> of nonadjacent vertices of </a:t>
            </a:r>
            <a:r>
              <a:rPr lang="en-US" altLang="zh-TW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G</a:t>
            </a:r>
            <a:r>
              <a:rPr lang="en-US" altLang="zh-TW" b="0" dirty="0">
                <a:latin typeface="Tahoma" panose="020B0604030504040204" pitchFamily="34" charset="0"/>
                <a:ea typeface="新細明體" panose="02020500000000000000" pitchFamily="18" charset="-120"/>
              </a:rPr>
              <a:t>, the graph </a:t>
            </a:r>
            <a:r>
              <a:rPr lang="en-US" altLang="zh-TW" i="1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G</a:t>
            </a:r>
            <a:r>
              <a:rPr lang="en-US" altLang="zh-TW" b="0" dirty="0" err="1">
                <a:latin typeface="Tahoma" panose="020B0604030504040204" pitchFamily="34" charset="0"/>
                <a:ea typeface="新細明體" panose="02020500000000000000" pitchFamily="18" charset="-120"/>
              </a:rPr>
              <a:t>+</a:t>
            </a:r>
            <a:r>
              <a:rPr lang="en-US" altLang="zh-TW" i="1" dirty="0" err="1">
                <a:latin typeface="Times New Roman" panose="02020603050405020304" pitchFamily="18" charset="0"/>
                <a:ea typeface="新細明體" panose="02020500000000000000" pitchFamily="18" charset="-120"/>
              </a:rPr>
              <a:t>uv</a:t>
            </a:r>
            <a:r>
              <a:rPr lang="en-US" altLang="zh-TW" b="0" dirty="0">
                <a:latin typeface="Tahoma" panose="020B0604030504040204" pitchFamily="34" charset="0"/>
                <a:ea typeface="新細明體" panose="02020500000000000000" pitchFamily="18" charset="-120"/>
              </a:rPr>
              <a:t> is nonplanar.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dirty="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marL="457200" indent="-457200">
              <a:spcBef>
                <a:spcPct val="0"/>
              </a:spcBef>
              <a:buClrTx/>
              <a:buSzTx/>
            </a:pP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</a:t>
            </a:r>
            <a:r>
              <a:rPr lang="en-US" altLang="zh-TW" sz="28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 maximal planar graph with </a:t>
            </a:r>
            <a:r>
              <a:rPr lang="en-US" altLang="zh-TW" sz="28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itchFamily="18" charset="2"/>
              </a:rPr>
              <a:t> 3 </a:t>
            </a: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vertices and </a:t>
            </a:r>
            <a:r>
              <a:rPr lang="en-US" altLang="zh-TW" sz="28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</a:t>
            </a: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edges, then</a:t>
            </a:r>
            <a:br>
              <a:rPr lang="en-US" altLang="en-US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</a:t>
            </a:r>
            <a:r>
              <a:rPr lang="en-US" altLang="zh-TW" sz="28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</a:t>
            </a: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3</a:t>
            </a:r>
            <a:r>
              <a:rPr lang="en-US" altLang="zh-TW" sz="28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6.</a:t>
            </a:r>
            <a:endParaRPr lang="en-US" altLang="zh-TW" b="0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spcBef>
                <a:spcPct val="0"/>
              </a:spcBef>
              <a:buClrTx/>
              <a:buSzTx/>
            </a:pP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</a:t>
            </a:r>
            <a:r>
              <a:rPr lang="en-US" altLang="zh-TW" sz="28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</a:t>
            </a: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a maximal planar bipartite graph with </a:t>
            </a:r>
            <a:r>
              <a:rPr lang="en-US" altLang="zh-TW" sz="28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itchFamily="18" charset="2"/>
              </a:rPr>
              <a:t> 3 </a:t>
            </a: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vertices and </a:t>
            </a:r>
            <a:r>
              <a:rPr lang="en-US" altLang="zh-TW" sz="28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</a:t>
            </a: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edges, then </a:t>
            </a:r>
          </a:p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en-US" altLang="zh-TW" sz="28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</a:t>
            </a: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Symbol" pitchFamily="18" charset="2"/>
              </a:rPr>
              <a:t>=</a:t>
            </a: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altLang="zh-TW" sz="28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TW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- 4</a:t>
            </a:r>
            <a:endParaRPr lang="en-US" altLang="zh-TW" dirty="0">
              <a:solidFill>
                <a:srgbClr val="00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5009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264B-F7BC-41CF-A5DA-041777E8C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</p:spPr>
        <p:txBody>
          <a:bodyPr/>
          <a:lstStyle/>
          <a:p>
            <a:pPr algn="ctr"/>
            <a:r>
              <a:rPr lang="en-US" altLang="zh-TW" sz="3200" dirty="0">
                <a:solidFill>
                  <a:srgbClr val="CC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Planar graph</a:t>
            </a:r>
            <a:endParaRPr lang="vi-VN" dirty="0"/>
          </a:p>
        </p:txBody>
      </p:sp>
      <p:sp>
        <p:nvSpPr>
          <p:cNvPr id="7" name="Rectangle 987">
            <a:extLst>
              <a:ext uri="{FF2B5EF4-FFF2-40B4-BE49-F238E27FC236}">
                <a16:creationId xmlns:a16="http://schemas.microsoft.com/office/drawing/2014/main" id="{E7FC3D6A-B217-4822-BE3D-F091328B2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926" y="1279123"/>
            <a:ext cx="8271803" cy="120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36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Every planar graph contains a vertex of degree 5 or less</a:t>
            </a:r>
            <a:r>
              <a:rPr lang="en-US" altLang="zh-TW" sz="36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.</a:t>
            </a:r>
            <a:endParaRPr lang="en-US" altLang="zh-TW" sz="4000" dirty="0">
              <a:solidFill>
                <a:schemeClr val="accent3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" name="Rectangle 85">
            <a:extLst>
              <a:ext uri="{FF2B5EF4-FFF2-40B4-BE49-F238E27FC236}">
                <a16:creationId xmlns:a16="http://schemas.microsoft.com/office/drawing/2014/main" id="{DA160267-05BE-481D-8A79-843344D7BD23}"/>
              </a:ext>
            </a:extLst>
          </p:cNvPr>
          <p:cNvSpPr txBox="1">
            <a:spLocks noChangeArrowheads="1"/>
          </p:cNvSpPr>
          <p:nvPr/>
        </p:nvSpPr>
        <p:spPr>
          <a:xfrm>
            <a:off x="1190650" y="3094439"/>
            <a:ext cx="6254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TW">
                <a:solidFill>
                  <a:srgbClr val="CCFF99"/>
                </a:solidFill>
                <a:sym typeface="Symbol" pitchFamily="18" charset="2"/>
              </a:rPr>
              <a:t>pf:</a:t>
            </a:r>
            <a:endParaRPr lang="zh-CN" altLang="zh-CN"/>
          </a:p>
        </p:txBody>
      </p:sp>
      <p:sp>
        <p:nvSpPr>
          <p:cNvPr id="5" name="Rectangle 89">
            <a:extLst>
              <a:ext uri="{FF2B5EF4-FFF2-40B4-BE49-F238E27FC236}">
                <a16:creationId xmlns:a16="http://schemas.microsoft.com/office/drawing/2014/main" id="{A6AAD414-F670-4F8A-A643-CA8AA6096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788" y="3094439"/>
            <a:ext cx="6992918" cy="463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defRPr/>
            </a:pPr>
            <a:r>
              <a:rPr lang="en-US" altLang="zh-TW" sz="2400" b="0" dirty="0">
                <a:solidFill>
                  <a:srgbClr val="FFFFFF"/>
                </a:solidFill>
              </a:rPr>
              <a:t>Let </a:t>
            </a:r>
            <a:r>
              <a:rPr lang="en-US" altLang="zh-TW" sz="2400" i="1" dirty="0">
                <a:solidFill>
                  <a:srgbClr val="FFFFFF"/>
                </a:solidFill>
                <a:latin typeface="Times New Roman" pitchFamily="18" charset="0"/>
              </a:rPr>
              <a:t>G</a:t>
            </a:r>
            <a:r>
              <a:rPr lang="en-US" altLang="zh-TW" sz="2400" b="0" dirty="0">
                <a:solidFill>
                  <a:srgbClr val="FFFFFF"/>
                </a:solidFill>
              </a:rPr>
              <a:t> be a planar graph of </a:t>
            </a:r>
            <a:r>
              <a:rPr lang="en-US" altLang="zh-TW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lang="en-US" altLang="zh-TW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vertices and </a:t>
            </a:r>
            <a:r>
              <a:rPr lang="en-US" altLang="zh-TW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q</a:t>
            </a:r>
            <a:r>
              <a:rPr lang="en-US" altLang="zh-TW" sz="24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edges</a:t>
            </a:r>
            <a:r>
              <a:rPr lang="en-US" altLang="zh-TW" sz="2400" b="0" dirty="0">
                <a:solidFill>
                  <a:srgbClr val="FFFFFF"/>
                </a:solidFill>
              </a:rPr>
              <a:t>.</a:t>
            </a:r>
            <a:endParaRPr lang="en-US" altLang="en-US" sz="2400" dirty="0"/>
          </a:p>
        </p:txBody>
      </p:sp>
      <p:sp>
        <p:nvSpPr>
          <p:cNvPr id="6" name="Rectangle 91">
            <a:extLst>
              <a:ext uri="{FF2B5EF4-FFF2-40B4-BE49-F238E27FC236}">
                <a16:creationId xmlns:a16="http://schemas.microsoft.com/office/drawing/2014/main" id="{192AB014-D6FD-429A-B8E8-BC054C474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50" y="4173939"/>
            <a:ext cx="4840288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If </a:t>
            </a:r>
            <a:r>
              <a:rPr lang="en-US" altLang="zh-TW" sz="2800" b="0" dirty="0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deg(</a:t>
            </a:r>
            <a:r>
              <a:rPr lang="en-US" altLang="zh-TW" sz="2800" i="1" dirty="0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v</a:t>
            </a:r>
            <a:r>
              <a:rPr lang="en-US" altLang="zh-TW" sz="2800" b="0" dirty="0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)</a:t>
            </a: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  </a:t>
            </a:r>
            <a:r>
              <a:rPr lang="en-US" altLang="zh-TW" sz="2800" b="0" dirty="0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6</a:t>
            </a: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 for every </a:t>
            </a:r>
            <a:r>
              <a:rPr lang="en-US" altLang="zh-TW" sz="2800" i="1" dirty="0" err="1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v</a:t>
            </a:r>
            <a:r>
              <a:rPr lang="en-US" altLang="zh-TW" sz="2800" b="0" dirty="0" err="1"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</a:t>
            </a:r>
            <a:r>
              <a:rPr lang="en-US" altLang="zh-TW" sz="2800" i="1" dirty="0" err="1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V</a:t>
            </a:r>
            <a:r>
              <a:rPr lang="en-US" altLang="zh-TW" sz="2800" dirty="0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(</a:t>
            </a:r>
            <a:r>
              <a:rPr lang="en-US" altLang="zh-TW" sz="2800" i="1" dirty="0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G</a:t>
            </a:r>
            <a:r>
              <a:rPr lang="en-US" altLang="zh-TW" sz="2800" dirty="0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)</a:t>
            </a:r>
            <a:endParaRPr lang="en-US" altLang="en-US" sz="2800" dirty="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8" name="Rectangle 93">
            <a:extLst>
              <a:ext uri="{FF2B5EF4-FFF2-40B4-BE49-F238E27FC236}">
                <a16:creationId xmlns:a16="http://schemas.microsoft.com/office/drawing/2014/main" id="{D7D481E4-328A-4E33-B75A-928CA3FDA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6050" y="5974164"/>
            <a:ext cx="2998788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b="0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2</a:t>
            </a:r>
            <a:r>
              <a:rPr lang="en-US" altLang="zh-TW" sz="2800" i="1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q</a:t>
            </a:r>
            <a:r>
              <a:rPr lang="en-US" altLang="zh-TW" sz="2800" b="0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  6</a:t>
            </a:r>
            <a:r>
              <a:rPr lang="en-US" altLang="zh-TW" sz="2800" i="1">
                <a:latin typeface="Times New Roman" panose="02020603050405020304" pitchFamily="18" charset="0"/>
                <a:ea typeface="新細明體" panose="02020500000000000000" pitchFamily="18" charset="-120"/>
                <a:sym typeface="Symbol" panose="05050102010706020507" pitchFamily="18" charset="2"/>
              </a:rPr>
              <a:t>p</a:t>
            </a:r>
            <a:r>
              <a:rPr lang="en-US" altLang="zh-TW" sz="2800" b="0"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         </a:t>
            </a:r>
            <a:endParaRPr lang="en-US" altLang="en-US" sz="280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graphicFrame>
        <p:nvGraphicFramePr>
          <p:cNvPr id="9" name="Object 1">
            <a:extLst>
              <a:ext uri="{FF2B5EF4-FFF2-40B4-BE49-F238E27FC236}">
                <a16:creationId xmlns:a16="http://schemas.microsoft.com/office/drawing/2014/main" id="{75D891EF-E965-47D4-89A6-EBED539B48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299241"/>
              </p:ext>
            </p:extLst>
          </p:nvPr>
        </p:nvGraphicFramePr>
        <p:xfrm>
          <a:off x="2630513" y="5039127"/>
          <a:ext cx="2270125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方程式" r:id="rId4" imgW="891518" imgH="335342" progId="Equation.3">
                  <p:embed/>
                </p:oleObj>
              </mc:Choice>
              <mc:Fallback>
                <p:oleObj name="方程式" r:id="rId4" imgW="891518" imgH="335342" progId="Equation.3">
                  <p:embed/>
                  <p:pic>
                    <p:nvPicPr>
                      <p:cNvPr id="1049601" name="Object 1">
                        <a:extLst>
                          <a:ext uri="{FF2B5EF4-FFF2-40B4-BE49-F238E27FC236}">
                            <a16:creationId xmlns:a16="http://schemas.microsoft.com/office/drawing/2014/main" id="{DB933689-FE82-4A24-B423-817BE27B69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0513" y="5039127"/>
                        <a:ext cx="2270125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5">
            <a:extLst>
              <a:ext uri="{FF2B5EF4-FFF2-40B4-BE49-F238E27FC236}">
                <a16:creationId xmlns:a16="http://schemas.microsoft.com/office/drawing/2014/main" id="{280EA437-C0E2-4E8A-B8E3-630FE44E4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50" y="5039127"/>
            <a:ext cx="5318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b="0"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</a:t>
            </a:r>
            <a:endParaRPr lang="en-US" altLang="en-US" sz="280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1" name="Rectangle 97">
            <a:extLst>
              <a:ext uri="{FF2B5EF4-FFF2-40B4-BE49-F238E27FC236}">
                <a16:creationId xmlns:a16="http://schemas.microsoft.com/office/drawing/2014/main" id="{B6B638D8-746D-4B28-BC74-3BC2925FE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50" y="5974164"/>
            <a:ext cx="5318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b="0"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</a:t>
            </a:r>
            <a:endParaRPr lang="en-US" altLang="en-US" sz="280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880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264B-F7BC-41CF-A5DA-041777E8C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</p:spPr>
        <p:txBody>
          <a:bodyPr/>
          <a:lstStyle/>
          <a:p>
            <a:pPr algn="ctr"/>
            <a:r>
              <a:rPr lang="en-US" altLang="zh-TW" sz="3200" dirty="0">
                <a:solidFill>
                  <a:srgbClr val="CC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Planar graph</a:t>
            </a:r>
            <a:endParaRPr lang="vi-VN" dirty="0"/>
          </a:p>
        </p:txBody>
      </p:sp>
      <p:sp>
        <p:nvSpPr>
          <p:cNvPr id="23" name="Rectangle 171">
            <a:extLst>
              <a:ext uri="{FF2B5EF4-FFF2-40B4-BE49-F238E27FC236}">
                <a16:creationId xmlns:a16="http://schemas.microsoft.com/office/drawing/2014/main" id="{69927370-8FB2-4970-BCC6-606D98140690}"/>
              </a:ext>
            </a:extLst>
          </p:cNvPr>
          <p:cNvSpPr>
            <a:spLocks/>
          </p:cNvSpPr>
          <p:nvPr/>
        </p:nvSpPr>
        <p:spPr bwMode="auto">
          <a:xfrm>
            <a:off x="653669" y="1064959"/>
            <a:ext cx="7416800" cy="586957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1" hangingPunct="1">
              <a:defRPr/>
            </a:pPr>
            <a:r>
              <a:rPr lang="en-US" altLang="zh-TW" sz="32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 graphs </a:t>
            </a:r>
            <a:r>
              <a:rPr lang="en-US" altLang="zh-TW" sz="3200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K</a:t>
            </a:r>
            <a:r>
              <a:rPr lang="en-US" altLang="zh-TW" sz="3200" baseline="-250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5</a:t>
            </a:r>
            <a:r>
              <a:rPr lang="en-US" altLang="zh-TW" sz="32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and </a:t>
            </a:r>
            <a:r>
              <a:rPr lang="en-US" altLang="zh-TW" sz="3200" i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K</a:t>
            </a:r>
            <a:r>
              <a:rPr lang="en-US" altLang="zh-TW" sz="3200" baseline="-250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3,3</a:t>
            </a:r>
            <a:r>
              <a:rPr lang="en-US" altLang="zh-TW" sz="32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are nonplanar</a:t>
            </a:r>
            <a:r>
              <a:rPr lang="en-US" altLang="zh-TW" sz="3200" b="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.</a:t>
            </a:r>
            <a:endParaRPr lang="en-US" altLang="en-US" sz="3200" dirty="0">
              <a:solidFill>
                <a:schemeClr val="accent3"/>
              </a:solidFill>
            </a:endParaRPr>
          </a:p>
        </p:txBody>
      </p:sp>
      <p:sp>
        <p:nvSpPr>
          <p:cNvPr id="24" name="Rectangle 173">
            <a:extLst>
              <a:ext uri="{FF2B5EF4-FFF2-40B4-BE49-F238E27FC236}">
                <a16:creationId xmlns:a16="http://schemas.microsoft.com/office/drawing/2014/main" id="{75A1E98C-DA68-4D51-BF93-B48021EA7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63" y="2288921"/>
            <a:ext cx="8261344" cy="586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eaLnBrk="1" hangingPunct="1">
              <a:defRPr/>
            </a:pPr>
            <a:r>
              <a:rPr lang="en-US" altLang="zh-TW" sz="32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(1)</a:t>
            </a:r>
            <a:r>
              <a:rPr lang="en-US" altLang="zh-TW" sz="32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K</a:t>
            </a:r>
            <a:r>
              <a:rPr lang="en-US" altLang="zh-TW" sz="3200" baseline="-25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5</a:t>
            </a:r>
            <a:r>
              <a:rPr lang="en-US" altLang="zh-TW" sz="3200" b="0" dirty="0">
                <a:solidFill>
                  <a:srgbClr val="FFFFFF"/>
                </a:solidFill>
              </a:rPr>
              <a:t> has </a:t>
            </a:r>
            <a:r>
              <a:rPr lang="en-US" altLang="zh-TW" sz="32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lang="en-US" altLang="zh-TW" sz="3200" b="0" dirty="0">
                <a:solidFill>
                  <a:srgbClr val="FFFFFF"/>
                </a:solidFill>
              </a:rPr>
              <a:t> </a:t>
            </a:r>
            <a:r>
              <a:rPr lang="en-US" altLang="zh-TW" sz="3200" dirty="0">
                <a:solidFill>
                  <a:srgbClr val="FFFFFF"/>
                </a:solidFill>
                <a:latin typeface="Times New Roman" pitchFamily="18" charset="0"/>
              </a:rPr>
              <a:t>= 5</a:t>
            </a:r>
            <a:r>
              <a:rPr lang="en-US" altLang="zh-TW" sz="3200" b="0" dirty="0">
                <a:solidFill>
                  <a:srgbClr val="FFFFFF"/>
                </a:solidFill>
              </a:rPr>
              <a:t> vertices and </a:t>
            </a:r>
            <a:r>
              <a:rPr lang="en-US" altLang="zh-TW" sz="32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q</a:t>
            </a:r>
            <a:r>
              <a:rPr lang="en-US" altLang="zh-TW" sz="32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= </a:t>
            </a:r>
            <a:r>
              <a:rPr lang="en-US" altLang="zh-TW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10</a:t>
            </a:r>
            <a:r>
              <a:rPr lang="en-US" altLang="zh-TW" sz="32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edges</a:t>
            </a:r>
            <a:r>
              <a:rPr lang="en-US" altLang="zh-TW" sz="3200" b="0" dirty="0">
                <a:solidFill>
                  <a:srgbClr val="FFFFFF"/>
                </a:solidFill>
              </a:rPr>
              <a:t>.</a:t>
            </a:r>
            <a:endParaRPr lang="en-US" altLang="en-US" sz="3200" dirty="0"/>
          </a:p>
        </p:txBody>
      </p:sp>
      <p:sp>
        <p:nvSpPr>
          <p:cNvPr id="25" name="Rectangle 175">
            <a:extLst>
              <a:ext uri="{FF2B5EF4-FFF2-40B4-BE49-F238E27FC236}">
                <a16:creationId xmlns:a16="http://schemas.microsoft.com/office/drawing/2014/main" id="{76387DB1-AD2A-4D15-9853-96219A618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31" y="3441446"/>
            <a:ext cx="8151888" cy="1079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defRPr/>
            </a:pPr>
            <a:r>
              <a:rPr lang="en-US" altLang="zh-TW" sz="3200" b="0">
                <a:solidFill>
                  <a:srgbClr val="FFFFFF"/>
                </a:solidFill>
                <a:sym typeface="Symbol" pitchFamily="18" charset="2"/>
              </a:rPr>
              <a:t>(2) Suppose </a:t>
            </a:r>
            <a:r>
              <a:rPr lang="en-US" altLang="zh-TW" sz="3200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K</a:t>
            </a:r>
            <a:r>
              <a:rPr lang="en-US" altLang="zh-TW" sz="3200" baseline="-25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3,3</a:t>
            </a:r>
            <a:r>
              <a:rPr lang="en-US" altLang="zh-TW" sz="3200" b="0">
                <a:solidFill>
                  <a:srgbClr val="FFFFFF"/>
                </a:solidFill>
                <a:sym typeface="Symbol" pitchFamily="18" charset="2"/>
              </a:rPr>
              <a:t> is planar, and consider any</a:t>
            </a:r>
            <a:br>
              <a:rPr lang="en-US" altLang="en-US" sz="3200" b="0">
                <a:solidFill>
                  <a:srgbClr val="FFFFFF"/>
                </a:solidFill>
                <a:sym typeface="Symbol" pitchFamily="18" charset="2"/>
              </a:rPr>
            </a:br>
            <a:r>
              <a:rPr lang="en-US" altLang="zh-TW" sz="3200" b="0">
                <a:solidFill>
                  <a:srgbClr val="FFFFFF"/>
                </a:solidFill>
                <a:sym typeface="Symbol" pitchFamily="18" charset="2"/>
              </a:rPr>
              <a:t>     embedding of </a:t>
            </a:r>
            <a:r>
              <a:rPr lang="en-US" altLang="zh-TW" sz="3200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K</a:t>
            </a:r>
            <a:r>
              <a:rPr lang="en-US" altLang="zh-TW" sz="3200" baseline="-25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3,3</a:t>
            </a:r>
            <a:r>
              <a:rPr lang="en-US" altLang="zh-TW" sz="3200" b="0">
                <a:solidFill>
                  <a:srgbClr val="FFFFFF"/>
                </a:solidFill>
                <a:sym typeface="Symbol" pitchFamily="18" charset="2"/>
              </a:rPr>
              <a:t> in the plane.</a:t>
            </a:r>
            <a:endParaRPr lang="en-US" altLang="en-US" sz="3200"/>
          </a:p>
        </p:txBody>
      </p:sp>
      <p:sp>
        <p:nvSpPr>
          <p:cNvPr id="26" name="Rectangle 177">
            <a:extLst>
              <a:ext uri="{FF2B5EF4-FFF2-40B4-BE49-F238E27FC236}">
                <a16:creationId xmlns:a16="http://schemas.microsoft.com/office/drawing/2014/main" id="{E57F4884-1AC4-44B1-84DE-45BDCD464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0656" y="2865184"/>
            <a:ext cx="5657616" cy="586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defRPr/>
            </a:pPr>
            <a:r>
              <a:rPr lang="en-US" altLang="zh-TW" sz="3200" i="1">
                <a:solidFill>
                  <a:srgbClr val="FFFFFF"/>
                </a:solidFill>
                <a:latin typeface="Times New Roman" pitchFamily="18" charset="0"/>
                <a:sym typeface="Symbol" pitchFamily="18" charset="2"/>
              </a:rPr>
              <a:t>q</a:t>
            </a:r>
            <a:r>
              <a:rPr lang="en-US" altLang="zh-TW" sz="3200">
                <a:solidFill>
                  <a:srgbClr val="FFFFFF"/>
                </a:solidFill>
                <a:latin typeface="Times New Roman" pitchFamily="18" charset="0"/>
                <a:sym typeface="Symbol" pitchFamily="18" charset="2"/>
              </a:rPr>
              <a:t> &gt; 3</a:t>
            </a:r>
            <a:r>
              <a:rPr lang="en-US" altLang="zh-TW" sz="3200" i="1">
                <a:solidFill>
                  <a:srgbClr val="FFFFFF"/>
                </a:solidFill>
                <a:latin typeface="Times New Roman" pitchFamily="18" charset="0"/>
                <a:sym typeface="Symbol" pitchFamily="18" charset="2"/>
              </a:rPr>
              <a:t>p </a:t>
            </a:r>
            <a:r>
              <a:rPr lang="en-US" altLang="zh-TW" sz="3200">
                <a:solidFill>
                  <a:srgbClr val="FFFFFF"/>
                </a:solidFill>
                <a:latin typeface="Symbol" pitchFamily="18" charset="2"/>
                <a:sym typeface="Symbol" pitchFamily="18" charset="2"/>
              </a:rPr>
              <a:t>- </a:t>
            </a:r>
            <a:r>
              <a:rPr lang="en-US" altLang="zh-TW" sz="3200">
                <a:solidFill>
                  <a:srgbClr val="FFFFFF"/>
                </a:solidFill>
                <a:latin typeface="Times New Roman" pitchFamily="18" charset="0"/>
                <a:sym typeface="Symbol" pitchFamily="18" charset="2"/>
              </a:rPr>
              <a:t>6     </a:t>
            </a:r>
            <a:r>
              <a:rPr lang="en-US" altLang="zh-TW" sz="3200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K</a:t>
            </a:r>
            <a:r>
              <a:rPr lang="en-US" altLang="zh-TW" sz="3200" baseline="-25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5</a:t>
            </a:r>
            <a:r>
              <a:rPr lang="en-US" altLang="zh-TW" sz="3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is nonplanar.</a:t>
            </a:r>
            <a:endParaRPr lang="en-US" altLang="en-US" sz="3200"/>
          </a:p>
        </p:txBody>
      </p:sp>
      <p:sp>
        <p:nvSpPr>
          <p:cNvPr id="27" name="Rectangle 179">
            <a:extLst>
              <a:ext uri="{FF2B5EF4-FFF2-40B4-BE49-F238E27FC236}">
                <a16:creationId xmlns:a16="http://schemas.microsoft.com/office/drawing/2014/main" id="{08879B51-98D8-4C6A-939D-F6CB3F492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31" y="4305046"/>
            <a:ext cx="7810449" cy="586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defRPr/>
            </a:pPr>
            <a:r>
              <a:rPr lang="en-US" altLang="zh-TW" sz="3200" b="0" dirty="0">
                <a:solidFill>
                  <a:srgbClr val="FFFFFF"/>
                </a:solidFill>
                <a:sym typeface="Symbol" pitchFamily="18" charset="2"/>
              </a:rPr>
              <a:t>     Suppose </a:t>
            </a:r>
            <a:r>
              <a:rPr lang="en-US" altLang="zh-TW" sz="32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the</a:t>
            </a:r>
            <a:r>
              <a:rPr lang="en-US" altLang="zh-TW" sz="3200" b="0" dirty="0">
                <a:solidFill>
                  <a:srgbClr val="FFFFFF"/>
                </a:solidFill>
                <a:sym typeface="Symbol" pitchFamily="18" charset="2"/>
              </a:rPr>
              <a:t> embedding has </a:t>
            </a:r>
            <a:r>
              <a:rPr lang="en-US" altLang="zh-TW" sz="3200" i="1" dirty="0">
                <a:solidFill>
                  <a:srgbClr val="FFFFFF"/>
                </a:solidFill>
                <a:latin typeface="Times New Roman" pitchFamily="18" charset="0"/>
                <a:sym typeface="Symbol" pitchFamily="18" charset="2"/>
              </a:rPr>
              <a:t>r</a:t>
            </a:r>
            <a:r>
              <a:rPr lang="en-US" altLang="zh-TW" sz="3200" b="0" dirty="0">
                <a:solidFill>
                  <a:srgbClr val="FFFFFF"/>
                </a:solidFill>
                <a:sym typeface="Symbol" pitchFamily="18" charset="2"/>
              </a:rPr>
              <a:t> regions.</a:t>
            </a:r>
            <a:endParaRPr lang="en-US" altLang="en-US" sz="3200" dirty="0"/>
          </a:p>
        </p:txBody>
      </p:sp>
      <p:sp>
        <p:nvSpPr>
          <p:cNvPr id="28" name="Rectangle 181">
            <a:extLst>
              <a:ext uri="{FF2B5EF4-FFF2-40B4-BE49-F238E27FC236}">
                <a16:creationId xmlns:a16="http://schemas.microsoft.com/office/drawing/2014/main" id="{C6F20262-A440-4BB0-BC81-C02B3EC71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469" y="4809871"/>
            <a:ext cx="4482615" cy="586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eaLnBrk="1" hangingPunct="1">
              <a:defRPr/>
            </a:pPr>
            <a:r>
              <a:rPr lang="en-US" altLang="zh-TW" sz="3200" b="0">
                <a:solidFill>
                  <a:srgbClr val="FFFFFF"/>
                </a:solidFill>
                <a:sym typeface="Symbol" pitchFamily="18" charset="2"/>
              </a:rPr>
              <a:t> </a:t>
            </a:r>
            <a:r>
              <a:rPr lang="en-US" altLang="zh-TW" sz="3200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p</a:t>
            </a:r>
            <a:r>
              <a:rPr lang="en-US" altLang="zh-TW" sz="3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lang="en-US" altLang="zh-TW" sz="3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Symbol" pitchFamily="18" charset="2"/>
              </a:rPr>
              <a:t>-</a:t>
            </a:r>
            <a:r>
              <a:rPr lang="en-US" altLang="zh-TW" sz="3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lang="en-US" altLang="zh-TW" sz="3200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q</a:t>
            </a:r>
            <a:r>
              <a:rPr lang="en-US" altLang="zh-TW" sz="3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+ </a:t>
            </a:r>
            <a:r>
              <a:rPr lang="en-US" altLang="zh-TW" sz="3200" i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r</a:t>
            </a:r>
            <a:r>
              <a:rPr lang="en-US" altLang="zh-TW" sz="3200" b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= </a:t>
            </a:r>
            <a:r>
              <a:rPr lang="en-US" altLang="zh-TW" sz="32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2    </a:t>
            </a:r>
            <a:r>
              <a:rPr lang="en-US" altLang="zh-TW" sz="3200">
                <a:solidFill>
                  <a:srgbClr val="FFFFFF"/>
                </a:solidFill>
                <a:sym typeface="Symbol" pitchFamily="18" charset="2"/>
              </a:rPr>
              <a:t>   </a:t>
            </a:r>
            <a:r>
              <a:rPr lang="en-US" altLang="zh-TW" sz="3200" i="1">
                <a:solidFill>
                  <a:srgbClr val="FFFFFF"/>
                </a:solidFill>
                <a:latin typeface="Times New Roman" pitchFamily="18" charset="0"/>
                <a:sym typeface="Symbol" pitchFamily="18" charset="2"/>
              </a:rPr>
              <a:t>r = </a:t>
            </a:r>
            <a:r>
              <a:rPr lang="en-US" altLang="zh-TW" sz="3200">
                <a:solidFill>
                  <a:srgbClr val="FFFFFF"/>
                </a:solidFill>
                <a:latin typeface="Times New Roman" pitchFamily="18" charset="0"/>
                <a:sym typeface="Symbol" pitchFamily="18" charset="2"/>
              </a:rPr>
              <a:t>5 </a:t>
            </a:r>
            <a:endParaRPr lang="en-US" altLang="en-US" sz="3200"/>
          </a:p>
        </p:txBody>
      </p:sp>
      <p:graphicFrame>
        <p:nvGraphicFramePr>
          <p:cNvPr id="29" name="Object 2">
            <a:extLst>
              <a:ext uri="{FF2B5EF4-FFF2-40B4-BE49-F238E27FC236}">
                <a16:creationId xmlns:a16="http://schemas.microsoft.com/office/drawing/2014/main" id="{B03D5892-B0A9-4EE2-99BE-41FF720E70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42348"/>
              </p:ext>
            </p:extLst>
          </p:nvPr>
        </p:nvGraphicFramePr>
        <p:xfrm>
          <a:off x="1374394" y="6392609"/>
          <a:ext cx="6910387" cy="741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方程式" r:id="rId4" imgW="3291910" imgH="335342" progId="Equation.3">
                  <p:embed/>
                </p:oleObj>
              </mc:Choice>
              <mc:Fallback>
                <p:oleObj name="方程式" r:id="rId4" imgW="3291910" imgH="335342" progId="Equation.3">
                  <p:embed/>
                  <p:pic>
                    <p:nvPicPr>
                      <p:cNvPr id="1049602" name="Object 2">
                        <a:extLst>
                          <a:ext uri="{FF2B5EF4-FFF2-40B4-BE49-F238E27FC236}">
                            <a16:creationId xmlns:a16="http://schemas.microsoft.com/office/drawing/2014/main" id="{6351075A-F1A9-45E8-A09D-D2E0413547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4394" y="6392609"/>
                        <a:ext cx="6910387" cy="741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185">
            <a:extLst>
              <a:ext uri="{FF2B5EF4-FFF2-40B4-BE49-F238E27FC236}">
                <a16:creationId xmlns:a16="http://schemas.microsoft.com/office/drawing/2014/main" id="{EA311EC9-5FB4-489B-85DA-5A22EE5BC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694" y="6321171"/>
            <a:ext cx="688307" cy="71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000"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</a:t>
            </a:r>
            <a:endParaRPr lang="en-US" altLang="en-US" sz="400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1" name="Rectangle 187">
            <a:extLst>
              <a:ext uri="{FF2B5EF4-FFF2-40B4-BE49-F238E27FC236}">
                <a16:creationId xmlns:a16="http://schemas.microsoft.com/office/drawing/2014/main" id="{1A2A84CB-88D2-4FE9-8042-0787878AC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1369" y="7041896"/>
            <a:ext cx="1194856" cy="710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4000" b="0"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</a:t>
            </a:r>
            <a:endParaRPr lang="en-US" altLang="en-US" sz="400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4" name="Rectangle 183">
            <a:extLst>
              <a:ext uri="{FF2B5EF4-FFF2-40B4-BE49-F238E27FC236}">
                <a16:creationId xmlns:a16="http://schemas.microsoft.com/office/drawing/2014/main" id="{0B329CC3-B5B6-4F31-B83D-CC827C2B5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507303"/>
            <a:ext cx="7667625" cy="833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eaLnBrk="1" hangingPunct="1">
              <a:defRPr/>
            </a:pPr>
            <a:r>
              <a:rPr lang="en-US" altLang="zh-TW" sz="2400" b="0" dirty="0">
                <a:solidFill>
                  <a:srgbClr val="FFFFFF"/>
                </a:solidFill>
                <a:sym typeface="Symbol" pitchFamily="18" charset="2"/>
              </a:rPr>
              <a:t>    </a:t>
            </a:r>
            <a:r>
              <a:rPr lang="en-US" altLang="zh-TW" sz="24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K</a:t>
            </a:r>
            <a:r>
              <a:rPr lang="en-US" altLang="zh-TW" sz="2400" baseline="-25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3,3</a:t>
            </a:r>
            <a:r>
              <a:rPr lang="en-US" altLang="zh-TW" sz="24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 </a:t>
            </a:r>
            <a:r>
              <a:rPr lang="en-US" altLang="zh-TW" sz="2400" b="0" dirty="0">
                <a:solidFill>
                  <a:srgbClr val="FFFFFF"/>
                </a:solidFill>
                <a:sym typeface="Symbol" pitchFamily="18" charset="2"/>
              </a:rPr>
              <a:t>is bipartite</a:t>
            </a:r>
            <a:r>
              <a:rPr lang="en-US" altLang="zh-TW" sz="2400" dirty="0">
                <a:solidFill>
                  <a:srgbClr val="FFFFFF"/>
                </a:solidFill>
              </a:rPr>
              <a:t>  </a:t>
            </a:r>
            <a:br>
              <a:rPr lang="en-US" altLang="en-US" sz="2400" dirty="0">
                <a:solidFill>
                  <a:srgbClr val="FFFFFF"/>
                </a:solidFill>
              </a:rPr>
            </a:br>
            <a:r>
              <a:rPr lang="en-US" altLang="zh-TW" sz="2400" dirty="0">
                <a:solidFill>
                  <a:srgbClr val="FFFFFF"/>
                </a:solidFill>
                <a:sym typeface="Symbol" pitchFamily="18" charset="2"/>
              </a:rPr>
              <a:t> </a:t>
            </a:r>
            <a:r>
              <a:rPr lang="en-US" altLang="zh-TW" sz="2400" b="0" dirty="0">
                <a:solidFill>
                  <a:srgbClr val="FFFFFF"/>
                </a:solidFill>
              </a:rPr>
              <a:t>The boundary of every region has </a:t>
            </a:r>
            <a:r>
              <a:rPr lang="en-US" altLang="zh-TW" sz="2400" b="0" dirty="0">
                <a:solidFill>
                  <a:srgbClr val="FFFFFF"/>
                </a:solidFill>
                <a:sym typeface="Symbol" pitchFamily="18" charset="2"/>
              </a:rPr>
              <a:t></a:t>
            </a:r>
            <a:r>
              <a:rPr lang="en-US" altLang="zh-TW" sz="2400" b="0" dirty="0">
                <a:solidFill>
                  <a:srgbClr val="FFFFFF"/>
                </a:solidFill>
              </a:rPr>
              <a:t>4 edges.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5982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264B-F7BC-41CF-A5DA-041777E8C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</p:spPr>
        <p:txBody>
          <a:bodyPr/>
          <a:lstStyle/>
          <a:p>
            <a:pPr algn="ctr"/>
            <a:r>
              <a:rPr lang="en-US" altLang="zh-TW" sz="3200" dirty="0">
                <a:solidFill>
                  <a:srgbClr val="CC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Planar graph</a:t>
            </a:r>
            <a:endParaRPr lang="vi-V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66366E-8B99-40C3-9FE2-A511DE1DB9B3}"/>
              </a:ext>
            </a:extLst>
          </p:cNvPr>
          <p:cNvSpPr txBox="1"/>
          <p:nvPr/>
        </p:nvSpPr>
        <p:spPr>
          <a:xfrm>
            <a:off x="531054" y="1700832"/>
            <a:ext cx="861294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0" dirty="0">
                <a:solidFill>
                  <a:schemeClr val="bg1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A </a:t>
            </a:r>
            <a:r>
              <a:rPr lang="en-US" altLang="zh-TW" sz="3200" b="0" dirty="0">
                <a:solidFill>
                  <a:schemeClr val="accent3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subdivision</a:t>
            </a:r>
            <a:r>
              <a:rPr lang="en-US" altLang="zh-TW" sz="3200" b="0" dirty="0">
                <a:solidFill>
                  <a:schemeClr val="bg1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of a graph </a:t>
            </a:r>
            <a:r>
              <a:rPr lang="en-US" altLang="zh-TW" sz="3200" i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G</a:t>
            </a:r>
            <a:r>
              <a:rPr lang="en-US" altLang="zh-TW" sz="3200" b="0" dirty="0">
                <a:solidFill>
                  <a:schemeClr val="bg1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is a graph obtained by inserting vertices (of degree 2) into the edges of </a:t>
            </a:r>
            <a:r>
              <a:rPr lang="en-US" altLang="zh-TW" sz="3200" i="1" dirty="0">
                <a:solidFill>
                  <a:schemeClr val="bg1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G</a:t>
            </a:r>
            <a:r>
              <a:rPr lang="en-US" altLang="zh-TW" sz="3200" b="0" dirty="0">
                <a:solidFill>
                  <a:schemeClr val="bg1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.</a:t>
            </a:r>
          </a:p>
          <a:p>
            <a:endParaRPr lang="en-US" sz="3200" dirty="0">
              <a:solidFill>
                <a:schemeClr val="bg1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Two graphs G1 and G2 are called </a:t>
            </a:r>
            <a:r>
              <a:rPr lang="en-US" sz="3200" dirty="0">
                <a:solidFill>
                  <a:schemeClr val="accent3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homeomorphic</a:t>
            </a:r>
            <a:r>
              <a:rPr lang="en-US" sz="3200" dirty="0">
                <a:solidFill>
                  <a:schemeClr val="bg1"/>
                </a:solidFill>
              </a:rPr>
              <a:t> if they are constructed from the same graph through a sequence of divisions</a:t>
            </a:r>
            <a:endParaRPr lang="vi-V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6882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264B-F7BC-41CF-A5DA-041777E8C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</p:spPr>
        <p:txBody>
          <a:bodyPr/>
          <a:lstStyle/>
          <a:p>
            <a:pPr algn="ctr"/>
            <a:r>
              <a:rPr lang="en-US" altLang="zh-TW" sz="3200" dirty="0">
                <a:solidFill>
                  <a:srgbClr val="CC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Subdivisions of graphs.</a:t>
            </a:r>
            <a:endParaRPr lang="vi-VN" dirty="0"/>
          </a:p>
        </p:txBody>
      </p:sp>
      <p:grpSp>
        <p:nvGrpSpPr>
          <p:cNvPr id="5" name="Group -860">
            <a:extLst>
              <a:ext uri="{FF2B5EF4-FFF2-40B4-BE49-F238E27FC236}">
                <a16:creationId xmlns:a16="http://schemas.microsoft.com/office/drawing/2014/main" id="{C14D992E-9365-45B0-85C3-D1FDF615126B}"/>
              </a:ext>
            </a:extLst>
          </p:cNvPr>
          <p:cNvGrpSpPr>
            <a:grpSpLocks/>
          </p:cNvGrpSpPr>
          <p:nvPr/>
        </p:nvGrpSpPr>
        <p:grpSpPr bwMode="auto">
          <a:xfrm>
            <a:off x="1103557" y="2497187"/>
            <a:ext cx="2573337" cy="2160587"/>
            <a:chOff x="385" y="1207"/>
            <a:chExt cx="1621" cy="1361"/>
          </a:xfrm>
        </p:grpSpPr>
        <p:sp>
          <p:nvSpPr>
            <p:cNvPr id="6" name="Oval 197">
              <a:extLst>
                <a:ext uri="{FF2B5EF4-FFF2-40B4-BE49-F238E27FC236}">
                  <a16:creationId xmlns:a16="http://schemas.microsoft.com/office/drawing/2014/main" id="{45FB2457-E6FB-4556-BF69-9260BBB05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1661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7" name="Oval 199">
              <a:extLst>
                <a:ext uri="{FF2B5EF4-FFF2-40B4-BE49-F238E27FC236}">
                  <a16:creationId xmlns:a16="http://schemas.microsoft.com/office/drawing/2014/main" id="{7B875626-9529-4483-BC44-486C82D90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2478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8" name="Line 201">
              <a:extLst>
                <a:ext uri="{FF2B5EF4-FFF2-40B4-BE49-F238E27FC236}">
                  <a16:creationId xmlns:a16="http://schemas.microsoft.com/office/drawing/2014/main" id="{A1CA7601-AC36-47E2-97EA-0F9B0F13F7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9" y="1344"/>
              <a:ext cx="544" cy="362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Line 203">
              <a:extLst>
                <a:ext uri="{FF2B5EF4-FFF2-40B4-BE49-F238E27FC236}">
                  <a16:creationId xmlns:a16="http://schemas.microsoft.com/office/drawing/2014/main" id="{5F8DE278-563A-47BA-891A-631FE3B984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30" y="1707"/>
              <a:ext cx="1" cy="861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" name="Oval 205">
              <a:extLst>
                <a:ext uri="{FF2B5EF4-FFF2-40B4-BE49-F238E27FC236}">
                  <a16:creationId xmlns:a16="http://schemas.microsoft.com/office/drawing/2014/main" id="{EE7025FB-D491-4806-8137-7B2D51911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" y="2115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1" name="Line 207">
              <a:extLst>
                <a:ext uri="{FF2B5EF4-FFF2-40B4-BE49-F238E27FC236}">
                  <a16:creationId xmlns:a16="http://schemas.microsoft.com/office/drawing/2014/main" id="{3153C5C4-9628-456A-A46F-2EC3B234BB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0" y="1344"/>
              <a:ext cx="499" cy="317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Line 209">
              <a:extLst>
                <a:ext uri="{FF2B5EF4-FFF2-40B4-BE49-F238E27FC236}">
                  <a16:creationId xmlns:a16="http://schemas.microsoft.com/office/drawing/2014/main" id="{C54BE118-95F4-4C29-B22D-B283387DCB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1" y="2160"/>
              <a:ext cx="499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Oval 211">
              <a:extLst>
                <a:ext uri="{FF2B5EF4-FFF2-40B4-BE49-F238E27FC236}">
                  <a16:creationId xmlns:a16="http://schemas.microsoft.com/office/drawing/2014/main" id="{C7125922-215E-4D6B-B8C5-14B7FE757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3" y="1298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5" name="Oval 213">
              <a:extLst>
                <a:ext uri="{FF2B5EF4-FFF2-40B4-BE49-F238E27FC236}">
                  <a16:creationId xmlns:a16="http://schemas.microsoft.com/office/drawing/2014/main" id="{33B57722-509D-407C-A8A7-2A986003D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1661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6" name="Rectangle 215">
              <a:extLst>
                <a:ext uri="{FF2B5EF4-FFF2-40B4-BE49-F238E27FC236}">
                  <a16:creationId xmlns:a16="http://schemas.microsoft.com/office/drawing/2014/main" id="{7B4D918C-ADDA-44FB-A5D6-D1D842C49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207"/>
              <a:ext cx="274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G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7" name="Oval 217">
              <a:extLst>
                <a:ext uri="{FF2B5EF4-FFF2-40B4-BE49-F238E27FC236}">
                  <a16:creationId xmlns:a16="http://schemas.microsoft.com/office/drawing/2014/main" id="{975588A9-7B97-4348-A42D-DCE39605C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" y="2115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8" name="Oval 219">
              <a:extLst>
                <a:ext uri="{FF2B5EF4-FFF2-40B4-BE49-F238E27FC236}">
                  <a16:creationId xmlns:a16="http://schemas.microsoft.com/office/drawing/2014/main" id="{C76C154B-199C-41E1-8794-C5C67790A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" y="2478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9" name="Line 221">
              <a:extLst>
                <a:ext uri="{FF2B5EF4-FFF2-40B4-BE49-F238E27FC236}">
                  <a16:creationId xmlns:a16="http://schemas.microsoft.com/office/drawing/2014/main" id="{61E1B5FB-7107-44BC-AA20-14F643D15B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30" y="2523"/>
              <a:ext cx="997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0" name="Line 223">
              <a:extLst>
                <a:ext uri="{FF2B5EF4-FFF2-40B4-BE49-F238E27FC236}">
                  <a16:creationId xmlns:a16="http://schemas.microsoft.com/office/drawing/2014/main" id="{12F83A62-F443-4693-89E9-F27CF7B7B6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5" y="2160"/>
              <a:ext cx="952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Oval 225">
              <a:extLst>
                <a:ext uri="{FF2B5EF4-FFF2-40B4-BE49-F238E27FC236}">
                  <a16:creationId xmlns:a16="http://schemas.microsoft.com/office/drawing/2014/main" id="{AACFAD5A-9F04-440C-82CE-DBFCE5405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2115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2" name="Line 227">
              <a:extLst>
                <a:ext uri="{FF2B5EF4-FFF2-40B4-BE49-F238E27FC236}">
                  <a16:creationId xmlns:a16="http://schemas.microsoft.com/office/drawing/2014/main" id="{5020B8B1-BFC3-4F25-B550-4BAA22A6A0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3" y="1706"/>
              <a:ext cx="0" cy="817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23" name="Group -858">
            <a:extLst>
              <a:ext uri="{FF2B5EF4-FFF2-40B4-BE49-F238E27FC236}">
                <a16:creationId xmlns:a16="http://schemas.microsoft.com/office/drawing/2014/main" id="{6130BE83-BFDB-4D42-8ACC-505025361FE4}"/>
              </a:ext>
            </a:extLst>
          </p:cNvPr>
          <p:cNvGrpSpPr>
            <a:grpSpLocks/>
          </p:cNvGrpSpPr>
          <p:nvPr/>
        </p:nvGrpSpPr>
        <p:grpSpPr bwMode="auto">
          <a:xfrm>
            <a:off x="4704007" y="1993949"/>
            <a:ext cx="3363912" cy="2016125"/>
            <a:chOff x="2653" y="844"/>
            <a:chExt cx="2119" cy="1270"/>
          </a:xfrm>
        </p:grpSpPr>
        <p:sp>
          <p:nvSpPr>
            <p:cNvPr id="24" name="Rectangle 229">
              <a:extLst>
                <a:ext uri="{FF2B5EF4-FFF2-40B4-BE49-F238E27FC236}">
                  <a16:creationId xmlns:a16="http://schemas.microsoft.com/office/drawing/2014/main" id="{798EF168-F2AA-4968-9256-A0A501464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890"/>
              <a:ext cx="274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H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5" name="Oval 231">
              <a:extLst>
                <a:ext uri="{FF2B5EF4-FFF2-40B4-BE49-F238E27FC236}">
                  <a16:creationId xmlns:a16="http://schemas.microsoft.com/office/drawing/2014/main" id="{0B547C43-B656-410B-835E-0B0E5A689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3" y="1207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6" name="Oval 233">
              <a:extLst>
                <a:ext uri="{FF2B5EF4-FFF2-40B4-BE49-F238E27FC236}">
                  <a16:creationId xmlns:a16="http://schemas.microsoft.com/office/drawing/2014/main" id="{511B5CA6-9D4A-4D7A-B064-296DC2480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3" y="2024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27" name="Line 235">
              <a:extLst>
                <a:ext uri="{FF2B5EF4-FFF2-40B4-BE49-F238E27FC236}">
                  <a16:creationId xmlns:a16="http://schemas.microsoft.com/office/drawing/2014/main" id="{F1EAAE6D-46B8-4744-8859-B8712F988A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5" y="890"/>
              <a:ext cx="544" cy="362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8" name="Line 237">
              <a:extLst>
                <a:ext uri="{FF2B5EF4-FFF2-40B4-BE49-F238E27FC236}">
                  <a16:creationId xmlns:a16="http://schemas.microsoft.com/office/drawing/2014/main" id="{485A73FD-938A-45B7-B620-18D0E1DD47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6" y="1253"/>
              <a:ext cx="1" cy="861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29" name="Line 239">
              <a:extLst>
                <a:ext uri="{FF2B5EF4-FFF2-40B4-BE49-F238E27FC236}">
                  <a16:creationId xmlns:a16="http://schemas.microsoft.com/office/drawing/2014/main" id="{7F6CAE9E-6498-49E6-A95B-C4822124A7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6" y="890"/>
              <a:ext cx="499" cy="317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0" name="Line 241">
              <a:extLst>
                <a:ext uri="{FF2B5EF4-FFF2-40B4-BE49-F238E27FC236}">
                  <a16:creationId xmlns:a16="http://schemas.microsoft.com/office/drawing/2014/main" id="{F366996F-3028-44A1-A05A-578C4F9B0A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97" y="1706"/>
              <a:ext cx="499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1" name="Oval 243">
              <a:extLst>
                <a:ext uri="{FF2B5EF4-FFF2-40B4-BE49-F238E27FC236}">
                  <a16:creationId xmlns:a16="http://schemas.microsoft.com/office/drawing/2014/main" id="{96DDCD4C-17BB-4EA4-956E-BBD34E955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" y="844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2" name="Oval 245">
              <a:extLst>
                <a:ext uri="{FF2B5EF4-FFF2-40B4-BE49-F238E27FC236}">
                  <a16:creationId xmlns:a16="http://schemas.microsoft.com/office/drawing/2014/main" id="{2F225A57-4E6D-4EFE-ACA6-1B70DDCD2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" y="1207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3" name="Oval 247">
              <a:extLst>
                <a:ext uri="{FF2B5EF4-FFF2-40B4-BE49-F238E27FC236}">
                  <a16:creationId xmlns:a16="http://schemas.microsoft.com/office/drawing/2014/main" id="{9A460619-762C-47CB-B4BC-0B41B07F5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0" y="1661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4" name="Oval 249">
              <a:extLst>
                <a:ext uri="{FF2B5EF4-FFF2-40B4-BE49-F238E27FC236}">
                  <a16:creationId xmlns:a16="http://schemas.microsoft.com/office/drawing/2014/main" id="{63F691B5-B571-4D01-AA2F-286DFD62C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0" y="2024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5" name="Line 251">
              <a:extLst>
                <a:ext uri="{FF2B5EF4-FFF2-40B4-BE49-F238E27FC236}">
                  <a16:creationId xmlns:a16="http://schemas.microsoft.com/office/drawing/2014/main" id="{A401BD5C-B38F-4975-A4FF-0BCF4D2C3C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96" y="2069"/>
              <a:ext cx="997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6" name="Line 253">
              <a:extLst>
                <a:ext uri="{FF2B5EF4-FFF2-40B4-BE49-F238E27FC236}">
                  <a16:creationId xmlns:a16="http://schemas.microsoft.com/office/drawing/2014/main" id="{8D4E613D-6F10-4D7E-8621-39AF4161F4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1" y="1706"/>
              <a:ext cx="952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7" name="Oval 255">
              <a:extLst>
                <a:ext uri="{FF2B5EF4-FFF2-40B4-BE49-F238E27FC236}">
                  <a16:creationId xmlns:a16="http://schemas.microsoft.com/office/drawing/2014/main" id="{CDA4FDF5-8FC6-4130-8CD2-F8F719443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3" y="1661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38" name="Line 257">
              <a:extLst>
                <a:ext uri="{FF2B5EF4-FFF2-40B4-BE49-F238E27FC236}">
                  <a16:creationId xmlns:a16="http://schemas.microsoft.com/office/drawing/2014/main" id="{CD48F98C-4079-4227-AB34-73B56BDB78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39" y="1252"/>
              <a:ext cx="0" cy="817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39" name="Line 259">
              <a:extLst>
                <a:ext uri="{FF2B5EF4-FFF2-40B4-BE49-F238E27FC236}">
                  <a16:creationId xmlns:a16="http://schemas.microsoft.com/office/drawing/2014/main" id="{FC0A00F3-2F16-4D50-A491-3286AB9305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99" y="1706"/>
              <a:ext cx="499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40" name="Oval 261">
              <a:extLst>
                <a:ext uri="{FF2B5EF4-FFF2-40B4-BE49-F238E27FC236}">
                  <a16:creationId xmlns:a16="http://schemas.microsoft.com/office/drawing/2014/main" id="{793DB099-9FAB-48B6-ADDF-EE8F961D7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3" y="1661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1" name="Oval 263">
              <a:extLst>
                <a:ext uri="{FF2B5EF4-FFF2-40B4-BE49-F238E27FC236}">
                  <a16:creationId xmlns:a16="http://schemas.microsoft.com/office/drawing/2014/main" id="{34A1F6F2-724B-425B-8F43-BA64190F5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" y="1661"/>
              <a:ext cx="79" cy="79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FFFF00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</p:grpSp>
      <p:grpSp>
        <p:nvGrpSpPr>
          <p:cNvPr id="42" name="Group -856">
            <a:extLst>
              <a:ext uri="{FF2B5EF4-FFF2-40B4-BE49-F238E27FC236}">
                <a16:creationId xmlns:a16="http://schemas.microsoft.com/office/drawing/2014/main" id="{2B38374C-ED19-45CD-8AE1-6BC8479A6F0C}"/>
              </a:ext>
            </a:extLst>
          </p:cNvPr>
          <p:cNvGrpSpPr>
            <a:grpSpLocks/>
          </p:cNvGrpSpPr>
          <p:nvPr/>
        </p:nvGrpSpPr>
        <p:grpSpPr bwMode="auto">
          <a:xfrm>
            <a:off x="4848469" y="5016549"/>
            <a:ext cx="3219450" cy="2016125"/>
            <a:chOff x="2744" y="2522"/>
            <a:chExt cx="2028" cy="1270"/>
          </a:xfrm>
        </p:grpSpPr>
        <p:sp>
          <p:nvSpPr>
            <p:cNvPr id="43" name="Rectangle 265">
              <a:extLst>
                <a:ext uri="{FF2B5EF4-FFF2-40B4-BE49-F238E27FC236}">
                  <a16:creationId xmlns:a16="http://schemas.microsoft.com/office/drawing/2014/main" id="{C9336C68-00E6-45BE-948C-6F76539A42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4" y="2568"/>
              <a:ext cx="242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2800" i="1">
                  <a:latin typeface="Times New Roman" panose="02020603050405020304" pitchFamily="18" charset="0"/>
                  <a:ea typeface="新細明體" panose="02020500000000000000" pitchFamily="18" charset="-120"/>
                </a:rPr>
                <a:t>F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4" name="Oval 267">
              <a:extLst>
                <a:ext uri="{FF2B5EF4-FFF2-40B4-BE49-F238E27FC236}">
                  <a16:creationId xmlns:a16="http://schemas.microsoft.com/office/drawing/2014/main" id="{3ABBBFF1-544B-4043-A9C5-EC2F6FF16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3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5" name="Oval 269">
              <a:extLst>
                <a:ext uri="{FF2B5EF4-FFF2-40B4-BE49-F238E27FC236}">
                  <a16:creationId xmlns:a16="http://schemas.microsoft.com/office/drawing/2014/main" id="{F4A80CED-0787-41DB-832B-213831BEE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3" y="3702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46" name="Line 271">
              <a:extLst>
                <a:ext uri="{FF2B5EF4-FFF2-40B4-BE49-F238E27FC236}">
                  <a16:creationId xmlns:a16="http://schemas.microsoft.com/office/drawing/2014/main" id="{C0B92312-7CF9-4B48-9F91-1A006BA532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5" y="2568"/>
              <a:ext cx="544" cy="362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47" name="Line 273">
              <a:extLst>
                <a:ext uri="{FF2B5EF4-FFF2-40B4-BE49-F238E27FC236}">
                  <a16:creationId xmlns:a16="http://schemas.microsoft.com/office/drawing/2014/main" id="{2ADA4A76-4790-4845-AA4A-37336BB5DF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96" y="2931"/>
              <a:ext cx="1" cy="861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48" name="Line 275">
              <a:extLst>
                <a:ext uri="{FF2B5EF4-FFF2-40B4-BE49-F238E27FC236}">
                  <a16:creationId xmlns:a16="http://schemas.microsoft.com/office/drawing/2014/main" id="{1F020200-560C-4445-9D9D-41BFF059F5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6" y="2568"/>
              <a:ext cx="499" cy="317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49" name="Line 277">
              <a:extLst>
                <a:ext uri="{FF2B5EF4-FFF2-40B4-BE49-F238E27FC236}">
                  <a16:creationId xmlns:a16="http://schemas.microsoft.com/office/drawing/2014/main" id="{41314940-7985-4C72-9E75-F1F2BAB7F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98" y="2930"/>
              <a:ext cx="499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50" name="Oval 279">
              <a:extLst>
                <a:ext uri="{FF2B5EF4-FFF2-40B4-BE49-F238E27FC236}">
                  <a16:creationId xmlns:a16="http://schemas.microsoft.com/office/drawing/2014/main" id="{334F3690-B7A3-425B-803E-40B6C3189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9" y="2522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51" name="Oval 281">
              <a:extLst>
                <a:ext uri="{FF2B5EF4-FFF2-40B4-BE49-F238E27FC236}">
                  <a16:creationId xmlns:a16="http://schemas.microsoft.com/office/drawing/2014/main" id="{7FE69030-AA8B-4FF0-B49F-E1E372806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52" name="Oval 283">
              <a:extLst>
                <a:ext uri="{FF2B5EF4-FFF2-40B4-BE49-F238E27FC236}">
                  <a16:creationId xmlns:a16="http://schemas.microsoft.com/office/drawing/2014/main" id="{3BAACEB6-D6AE-4600-BB0F-0E411D0D8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0" y="3339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53" name="Oval 285">
              <a:extLst>
                <a:ext uri="{FF2B5EF4-FFF2-40B4-BE49-F238E27FC236}">
                  <a16:creationId xmlns:a16="http://schemas.microsoft.com/office/drawing/2014/main" id="{2A13F92E-8386-42AD-809A-6498F0DE9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0" y="3702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54" name="Line 287">
              <a:extLst>
                <a:ext uri="{FF2B5EF4-FFF2-40B4-BE49-F238E27FC236}">
                  <a16:creationId xmlns:a16="http://schemas.microsoft.com/office/drawing/2014/main" id="{ADEFF683-A43D-4421-B9E0-B5920AAB7C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96" y="3747"/>
              <a:ext cx="997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55" name="Line 289">
              <a:extLst>
                <a:ext uri="{FF2B5EF4-FFF2-40B4-BE49-F238E27FC236}">
                  <a16:creationId xmlns:a16="http://schemas.microsoft.com/office/drawing/2014/main" id="{CBAFCCA1-FE95-466C-975F-394A089AD2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2" y="2930"/>
              <a:ext cx="952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56" name="Oval 291">
              <a:extLst>
                <a:ext uri="{FF2B5EF4-FFF2-40B4-BE49-F238E27FC236}">
                  <a16:creationId xmlns:a16="http://schemas.microsoft.com/office/drawing/2014/main" id="{CD70016C-6123-4B63-8D89-02636E6B0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3" y="3339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57" name="Line 293">
              <a:extLst>
                <a:ext uri="{FF2B5EF4-FFF2-40B4-BE49-F238E27FC236}">
                  <a16:creationId xmlns:a16="http://schemas.microsoft.com/office/drawing/2014/main" id="{23EFCBB9-9B04-4667-8886-EB19E076F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39" y="2930"/>
              <a:ext cx="0" cy="817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58" name="Oval 295">
              <a:extLst>
                <a:ext uri="{FF2B5EF4-FFF2-40B4-BE49-F238E27FC236}">
                  <a16:creationId xmlns:a16="http://schemas.microsoft.com/office/drawing/2014/main" id="{845F4153-B437-4414-9223-F5753A9AE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59" name="Oval 297">
              <a:extLst>
                <a:ext uri="{FF2B5EF4-FFF2-40B4-BE49-F238E27FC236}">
                  <a16:creationId xmlns:a16="http://schemas.microsoft.com/office/drawing/2014/main" id="{59E32B1D-A7AE-402A-BF3F-A2AD9473E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0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60" name="Rectangle 299">
            <a:extLst>
              <a:ext uri="{FF2B5EF4-FFF2-40B4-BE49-F238E27FC236}">
                <a16:creationId xmlns:a16="http://schemas.microsoft.com/office/drawing/2014/main" id="{025A540B-69C8-4064-A171-7FD16B851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032" y="4154537"/>
            <a:ext cx="3811587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i="1">
                <a:latin typeface="Times New Roman" panose="02020603050405020304" pitchFamily="18" charset="0"/>
                <a:ea typeface="新細明體" panose="02020500000000000000" pitchFamily="18" charset="-120"/>
              </a:rPr>
              <a:t>H</a:t>
            </a:r>
            <a:r>
              <a:rPr lang="en-US" altLang="zh-TW" sz="2800" b="0">
                <a:latin typeface="Tahoma" panose="020B0604030504040204" pitchFamily="34" charset="0"/>
                <a:ea typeface="新細明體" panose="02020500000000000000" pitchFamily="18" charset="-120"/>
              </a:rPr>
              <a:t> is a subdivision of </a:t>
            </a:r>
            <a:r>
              <a:rPr lang="en-US" altLang="zh-TW" sz="2800" i="1">
                <a:latin typeface="Times New Roman" panose="02020603050405020304" pitchFamily="18" charset="0"/>
                <a:ea typeface="新細明體" panose="02020500000000000000" pitchFamily="18" charset="-120"/>
              </a:rPr>
              <a:t>G</a:t>
            </a:r>
            <a:r>
              <a:rPr lang="en-US" altLang="zh-TW" sz="2800" b="0">
                <a:latin typeface="Tahoma" panose="020B0604030504040204" pitchFamily="34" charset="0"/>
                <a:ea typeface="新細明體" panose="02020500000000000000" pitchFamily="18" charset="-120"/>
              </a:rPr>
              <a:t>.</a:t>
            </a:r>
            <a:endParaRPr lang="en-US" altLang="en-US" sz="280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1" name="Rectangle 301">
            <a:extLst>
              <a:ext uri="{FF2B5EF4-FFF2-40B4-BE49-F238E27FC236}">
                <a16:creationId xmlns:a16="http://schemas.microsoft.com/office/drawing/2014/main" id="{1B07B27C-1B00-4DAB-9ADC-DC69F0570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0769" y="7105699"/>
            <a:ext cx="4383088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i="1">
                <a:latin typeface="Times New Roman" panose="02020603050405020304" pitchFamily="18" charset="0"/>
                <a:ea typeface="新細明體" panose="02020500000000000000" pitchFamily="18" charset="-120"/>
              </a:rPr>
              <a:t>F</a:t>
            </a:r>
            <a:r>
              <a:rPr lang="en-US" altLang="zh-TW" sz="2800" b="0">
                <a:latin typeface="Tahoma" panose="020B0604030504040204" pitchFamily="34" charset="0"/>
                <a:ea typeface="新細明體" panose="02020500000000000000" pitchFamily="18" charset="-120"/>
              </a:rPr>
              <a:t> is not a subdivision of </a:t>
            </a:r>
            <a:r>
              <a:rPr lang="en-US" altLang="zh-TW" sz="2800" i="1">
                <a:latin typeface="Times New Roman" panose="02020603050405020304" pitchFamily="18" charset="0"/>
                <a:ea typeface="新細明體" panose="02020500000000000000" pitchFamily="18" charset="-120"/>
              </a:rPr>
              <a:t>G</a:t>
            </a:r>
            <a:r>
              <a:rPr lang="en-US" altLang="zh-TW" sz="2800" b="0">
                <a:latin typeface="Tahoma" panose="020B0604030504040204" pitchFamily="34" charset="0"/>
                <a:ea typeface="新細明體" panose="02020500000000000000" pitchFamily="18" charset="-120"/>
              </a:rPr>
              <a:t>.</a:t>
            </a:r>
            <a:endParaRPr lang="en-US" altLang="en-US" sz="280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049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264B-F7BC-41CF-A5DA-041777E8C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</p:spPr>
        <p:txBody>
          <a:bodyPr/>
          <a:lstStyle/>
          <a:p>
            <a:pPr algn="ctr"/>
            <a:r>
              <a:rPr lang="en-US" altLang="zh-TW" sz="3200" dirty="0" err="1">
                <a:solidFill>
                  <a:srgbClr val="CC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Kuratowski’s</a:t>
            </a:r>
            <a:r>
              <a:rPr lang="en-US" altLang="zh-TW" sz="3200" dirty="0">
                <a:solidFill>
                  <a:srgbClr val="CCFF99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Theorem</a:t>
            </a:r>
            <a:endParaRPr lang="vi-VN" dirty="0"/>
          </a:p>
        </p:txBody>
      </p:sp>
      <p:sp>
        <p:nvSpPr>
          <p:cNvPr id="64" name="Rectangle 307">
            <a:extLst>
              <a:ext uri="{FF2B5EF4-FFF2-40B4-BE49-F238E27FC236}">
                <a16:creationId xmlns:a16="http://schemas.microsoft.com/office/drawing/2014/main" id="{DA0227CF-F575-4733-8997-3DB40A96A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449" y="6752209"/>
            <a:ext cx="2114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b="0">
                <a:latin typeface="Tahoma" panose="020B0604030504040204" pitchFamily="34" charset="0"/>
                <a:ea typeface="新細明體" panose="02020500000000000000" pitchFamily="18" charset="-120"/>
              </a:rPr>
              <a:t>(a) Petersen</a:t>
            </a:r>
            <a:endParaRPr lang="en-US" altLang="en-US" sz="280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65" name="Rectangle 309">
            <a:extLst>
              <a:ext uri="{FF2B5EF4-FFF2-40B4-BE49-F238E27FC236}">
                <a16:creationId xmlns:a16="http://schemas.microsoft.com/office/drawing/2014/main" id="{0D6CDC00-256D-43EC-BD28-5926400D85FA}"/>
              </a:ext>
            </a:extLst>
          </p:cNvPr>
          <p:cNvSpPr>
            <a:spLocks/>
          </p:cNvSpPr>
          <p:nvPr/>
        </p:nvSpPr>
        <p:spPr bwMode="auto">
          <a:xfrm>
            <a:off x="423424" y="1064197"/>
            <a:ext cx="9126976" cy="956288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 eaLnBrk="1" hangingPunct="1">
              <a:defRPr/>
            </a:pP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 graph is planar if and only if it contains no subgraph that is isomorphic to or is a subdivision of </a:t>
            </a:r>
            <a:r>
              <a:rPr lang="en-US" altLang="zh-TW" sz="28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K</a:t>
            </a:r>
            <a:r>
              <a:rPr lang="en-US" altLang="zh-TW" sz="2800" baseline="-25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5</a:t>
            </a: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or </a:t>
            </a:r>
            <a:r>
              <a:rPr lang="en-US" altLang="zh-TW" sz="2800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K</a:t>
            </a:r>
            <a:r>
              <a:rPr lang="en-US" altLang="zh-TW" sz="2800" baseline="-25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3,3</a:t>
            </a:r>
            <a:r>
              <a:rPr lang="en-US" altLang="zh-TW" sz="2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.</a:t>
            </a:r>
            <a:endParaRPr lang="en-US" altLang="en-US" sz="2800" dirty="0"/>
          </a:p>
        </p:txBody>
      </p:sp>
      <p:grpSp>
        <p:nvGrpSpPr>
          <p:cNvPr id="66" name="Group -852">
            <a:extLst>
              <a:ext uri="{FF2B5EF4-FFF2-40B4-BE49-F238E27FC236}">
                <a16:creationId xmlns:a16="http://schemas.microsoft.com/office/drawing/2014/main" id="{CA248CBD-F01F-4E0A-91D3-A10D0FFE6319}"/>
              </a:ext>
            </a:extLst>
          </p:cNvPr>
          <p:cNvGrpSpPr>
            <a:grpSpLocks/>
          </p:cNvGrpSpPr>
          <p:nvPr/>
        </p:nvGrpSpPr>
        <p:grpSpPr bwMode="auto">
          <a:xfrm>
            <a:off x="351986" y="3872484"/>
            <a:ext cx="2933700" cy="2592388"/>
            <a:chOff x="567" y="2160"/>
            <a:chExt cx="1848" cy="1633"/>
          </a:xfrm>
        </p:grpSpPr>
        <p:sp>
          <p:nvSpPr>
            <p:cNvPr id="67" name="Oval 311">
              <a:extLst>
                <a:ext uri="{FF2B5EF4-FFF2-40B4-BE49-F238E27FC236}">
                  <a16:creationId xmlns:a16="http://schemas.microsoft.com/office/drawing/2014/main" id="{368F86CD-7936-4A93-941B-498925476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" y="2704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68" name="Oval 313">
              <a:extLst>
                <a:ext uri="{FF2B5EF4-FFF2-40B4-BE49-F238E27FC236}">
                  <a16:creationId xmlns:a16="http://schemas.microsoft.com/office/drawing/2014/main" id="{B5FE870B-683B-4D34-AA14-AA45638D8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" y="3702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69" name="Line 315">
              <a:extLst>
                <a:ext uri="{FF2B5EF4-FFF2-40B4-BE49-F238E27FC236}">
                  <a16:creationId xmlns:a16="http://schemas.microsoft.com/office/drawing/2014/main" id="{7B6C84DC-7F43-4E1A-A00C-4CEEE73BB6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5" y="2206"/>
              <a:ext cx="906" cy="54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70" name="Line 317">
              <a:extLst>
                <a:ext uri="{FF2B5EF4-FFF2-40B4-BE49-F238E27FC236}">
                  <a16:creationId xmlns:a16="http://schemas.microsoft.com/office/drawing/2014/main" id="{F4C64D07-69BF-4269-B6FA-63BDEC81BE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12" y="2659"/>
              <a:ext cx="363" cy="1089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71" name="Oval 319">
              <a:extLst>
                <a:ext uri="{FF2B5EF4-FFF2-40B4-BE49-F238E27FC236}">
                  <a16:creationId xmlns:a16="http://schemas.microsoft.com/office/drawing/2014/main" id="{F2DDE47E-E340-4ED9-BFDC-7A45E054C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" y="3294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72" name="Line 321">
              <a:extLst>
                <a:ext uri="{FF2B5EF4-FFF2-40B4-BE49-F238E27FC236}">
                  <a16:creationId xmlns:a16="http://schemas.microsoft.com/office/drawing/2014/main" id="{B77550BF-8A60-46CD-8740-D46BF7DDD5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2" y="2206"/>
              <a:ext cx="863" cy="49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73" name="Line 323">
              <a:extLst>
                <a:ext uri="{FF2B5EF4-FFF2-40B4-BE49-F238E27FC236}">
                  <a16:creationId xmlns:a16="http://schemas.microsoft.com/office/drawing/2014/main" id="{B4E61491-EBEE-475C-AD8E-8B7FDDAFB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74" y="2205"/>
              <a:ext cx="45" cy="499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74" name="Oval 325">
              <a:extLst>
                <a:ext uri="{FF2B5EF4-FFF2-40B4-BE49-F238E27FC236}">
                  <a16:creationId xmlns:a16="http://schemas.microsoft.com/office/drawing/2014/main" id="{41C763EF-559D-4959-B627-B5EED9291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" y="2160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75" name="Oval 327">
              <a:extLst>
                <a:ext uri="{FF2B5EF4-FFF2-40B4-BE49-F238E27FC236}">
                  <a16:creationId xmlns:a16="http://schemas.microsoft.com/office/drawing/2014/main" id="{28F7C69C-6C0D-4FB3-8532-B06DFF860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" y="2659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76" name="Oval 329">
              <a:extLst>
                <a:ext uri="{FF2B5EF4-FFF2-40B4-BE49-F238E27FC236}">
                  <a16:creationId xmlns:a16="http://schemas.microsoft.com/office/drawing/2014/main" id="{B35A12ED-0AAB-4077-867F-1EBB1D1D4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" y="2886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77" name="Oval 331">
              <a:extLst>
                <a:ext uri="{FF2B5EF4-FFF2-40B4-BE49-F238E27FC236}">
                  <a16:creationId xmlns:a16="http://schemas.microsoft.com/office/drawing/2014/main" id="{CAD2345F-5A40-4B62-9F1B-F5AAD3540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" y="3702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78" name="Line 333">
              <a:extLst>
                <a:ext uri="{FF2B5EF4-FFF2-40B4-BE49-F238E27FC236}">
                  <a16:creationId xmlns:a16="http://schemas.microsoft.com/office/drawing/2014/main" id="{F5968825-B456-43BE-B012-7C70A87E95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75" y="3748"/>
              <a:ext cx="997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79" name="Line 335">
              <a:extLst>
                <a:ext uri="{FF2B5EF4-FFF2-40B4-BE49-F238E27FC236}">
                  <a16:creationId xmlns:a16="http://schemas.microsoft.com/office/drawing/2014/main" id="{18B20FD0-B901-4723-AE4A-62ECF5B388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8" y="2750"/>
              <a:ext cx="363" cy="1043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80" name="Oval 337">
              <a:extLst>
                <a:ext uri="{FF2B5EF4-FFF2-40B4-BE49-F238E27FC236}">
                  <a16:creationId xmlns:a16="http://schemas.microsoft.com/office/drawing/2014/main" id="{56E76849-77A5-4ADF-BF91-15FAAEF3B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7" y="2886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81" name="Oval 339">
              <a:extLst>
                <a:ext uri="{FF2B5EF4-FFF2-40B4-BE49-F238E27FC236}">
                  <a16:creationId xmlns:a16="http://schemas.microsoft.com/office/drawing/2014/main" id="{06B46DD0-E0B9-474B-BECD-3FCEF0AA6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" y="3294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82" name="Oval 341">
              <a:extLst>
                <a:ext uri="{FF2B5EF4-FFF2-40B4-BE49-F238E27FC236}">
                  <a16:creationId xmlns:a16="http://schemas.microsoft.com/office/drawing/2014/main" id="{F49DB2A6-B1A4-476C-B5F5-4E5697D86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4" y="2659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83" name="Line 343">
              <a:extLst>
                <a:ext uri="{FF2B5EF4-FFF2-40B4-BE49-F238E27FC236}">
                  <a16:creationId xmlns:a16="http://schemas.microsoft.com/office/drawing/2014/main" id="{997BEC83-B412-4C17-9BB9-11EF3A222F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2" y="2704"/>
              <a:ext cx="408" cy="227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84" name="Line 345">
              <a:extLst>
                <a:ext uri="{FF2B5EF4-FFF2-40B4-BE49-F238E27FC236}">
                  <a16:creationId xmlns:a16="http://schemas.microsoft.com/office/drawing/2014/main" id="{1D5606BC-716D-448C-9F41-26EE80D0B0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5" y="3339"/>
              <a:ext cx="227" cy="409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85" name="Line 347">
              <a:extLst>
                <a:ext uri="{FF2B5EF4-FFF2-40B4-BE49-F238E27FC236}">
                  <a16:creationId xmlns:a16="http://schemas.microsoft.com/office/drawing/2014/main" id="{9EA1B10C-15DF-4937-AD6E-47B4473560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1" y="3339"/>
              <a:ext cx="227" cy="409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86" name="Line 349">
              <a:extLst>
                <a:ext uri="{FF2B5EF4-FFF2-40B4-BE49-F238E27FC236}">
                  <a16:creationId xmlns:a16="http://schemas.microsoft.com/office/drawing/2014/main" id="{F884A4E5-1C81-4897-BA29-2B2FB58F26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3" y="2750"/>
              <a:ext cx="408" cy="181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87" name="Line 351">
              <a:extLst>
                <a:ext uri="{FF2B5EF4-FFF2-40B4-BE49-F238E27FC236}">
                  <a16:creationId xmlns:a16="http://schemas.microsoft.com/office/drawing/2014/main" id="{E6AC53B2-E691-43CF-BF5B-267D1B90A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2" y="2931"/>
              <a:ext cx="771" cy="40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88" name="Line 353">
              <a:extLst>
                <a:ext uri="{FF2B5EF4-FFF2-40B4-BE49-F238E27FC236}">
                  <a16:creationId xmlns:a16="http://schemas.microsoft.com/office/drawing/2014/main" id="{7A3CDA47-BD73-455D-B300-3C5D8DE970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2931"/>
              <a:ext cx="771" cy="40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89" name="Line 355">
              <a:extLst>
                <a:ext uri="{FF2B5EF4-FFF2-40B4-BE49-F238E27FC236}">
                  <a16:creationId xmlns:a16="http://schemas.microsoft.com/office/drawing/2014/main" id="{41CD610E-DC36-4C52-BD60-1E2F668CD5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02" y="2659"/>
              <a:ext cx="317" cy="6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90" name="Line 357">
              <a:extLst>
                <a:ext uri="{FF2B5EF4-FFF2-40B4-BE49-F238E27FC236}">
                  <a16:creationId xmlns:a16="http://schemas.microsoft.com/office/drawing/2014/main" id="{15DEB0FA-DA2B-411E-9A9D-E2519759C8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9" y="2659"/>
              <a:ext cx="272" cy="6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91" name="Line 359">
              <a:extLst>
                <a:ext uri="{FF2B5EF4-FFF2-40B4-BE49-F238E27FC236}">
                  <a16:creationId xmlns:a16="http://schemas.microsoft.com/office/drawing/2014/main" id="{44B48E81-41D1-41E3-98E5-6FA5FEF66A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2931"/>
              <a:ext cx="953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92" name="Rectangle 361">
            <a:extLst>
              <a:ext uri="{FF2B5EF4-FFF2-40B4-BE49-F238E27FC236}">
                <a16:creationId xmlns:a16="http://schemas.microsoft.com/office/drawing/2014/main" id="{AB04393B-9338-40C2-818F-318DC9847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7974" y="6680772"/>
            <a:ext cx="35909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8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FF"/>
              </a:buClr>
              <a:buSzPct val="70000"/>
              <a:buFont typeface="Wingdings" panose="05000000000000000000" pitchFamily="2" charset="2"/>
              <a:buChar char="–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FFCC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2800" b="0" dirty="0">
                <a:latin typeface="Tahoma" panose="020B0604030504040204" pitchFamily="34" charset="0"/>
                <a:ea typeface="新細明體" panose="02020500000000000000" pitchFamily="18" charset="-120"/>
              </a:rPr>
              <a:t>(b) Subdivision of </a:t>
            </a:r>
            <a:r>
              <a:rPr lang="en-US" altLang="zh-TW" sz="2800" i="1" dirty="0">
                <a:latin typeface="Times New Roman" panose="02020603050405020304" pitchFamily="18" charset="0"/>
                <a:ea typeface="新細明體" panose="02020500000000000000" pitchFamily="18" charset="-120"/>
              </a:rPr>
              <a:t>K</a:t>
            </a:r>
            <a:r>
              <a:rPr lang="en-US" altLang="zh-TW" sz="2800" baseline="-25000" dirty="0">
                <a:latin typeface="Times New Roman" panose="02020603050405020304" pitchFamily="18" charset="0"/>
                <a:ea typeface="新細明體" panose="02020500000000000000" pitchFamily="18" charset="-120"/>
              </a:rPr>
              <a:t>3,3</a:t>
            </a:r>
            <a:endParaRPr lang="en-US" altLang="en-US" sz="2800" dirty="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grpSp>
        <p:nvGrpSpPr>
          <p:cNvPr id="93" name="Group -850">
            <a:extLst>
              <a:ext uri="{FF2B5EF4-FFF2-40B4-BE49-F238E27FC236}">
                <a16:creationId xmlns:a16="http://schemas.microsoft.com/office/drawing/2014/main" id="{38E2E2C5-29EF-4717-A574-0D775A0DD042}"/>
              </a:ext>
            </a:extLst>
          </p:cNvPr>
          <p:cNvGrpSpPr>
            <a:grpSpLocks/>
          </p:cNvGrpSpPr>
          <p:nvPr/>
        </p:nvGrpSpPr>
        <p:grpSpPr bwMode="auto">
          <a:xfrm>
            <a:off x="3950849" y="3943922"/>
            <a:ext cx="2933700" cy="2592387"/>
            <a:chOff x="2471" y="2069"/>
            <a:chExt cx="1848" cy="1633"/>
          </a:xfrm>
        </p:grpSpPr>
        <p:sp>
          <p:nvSpPr>
            <p:cNvPr id="94" name="Line 363">
              <a:extLst>
                <a:ext uri="{FF2B5EF4-FFF2-40B4-BE49-F238E27FC236}">
                  <a16:creationId xmlns:a16="http://schemas.microsoft.com/office/drawing/2014/main" id="{9CF07392-2CA4-41D4-9A4F-7B4B636A21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6" y="2613"/>
              <a:ext cx="408" cy="227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95" name="Line 365">
              <a:extLst>
                <a:ext uri="{FF2B5EF4-FFF2-40B4-BE49-F238E27FC236}">
                  <a16:creationId xmlns:a16="http://schemas.microsoft.com/office/drawing/2014/main" id="{118AFDE7-C934-4992-96C4-91CFC7BEEA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5" y="3248"/>
              <a:ext cx="227" cy="409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96" name="Line 367">
              <a:extLst>
                <a:ext uri="{FF2B5EF4-FFF2-40B4-BE49-F238E27FC236}">
                  <a16:creationId xmlns:a16="http://schemas.microsoft.com/office/drawing/2014/main" id="{3ED1E3D6-A29D-4EF2-82EF-04AFFCEC5B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4" y="2840"/>
              <a:ext cx="771" cy="40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97" name="Line 369">
              <a:extLst>
                <a:ext uri="{FF2B5EF4-FFF2-40B4-BE49-F238E27FC236}">
                  <a16:creationId xmlns:a16="http://schemas.microsoft.com/office/drawing/2014/main" id="{1EE852DB-7CE3-4B8E-A3E6-F9B8BDE576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3" y="2568"/>
              <a:ext cx="272" cy="6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98" name="Oval 371">
              <a:extLst>
                <a:ext uri="{FF2B5EF4-FFF2-40B4-BE49-F238E27FC236}">
                  <a16:creationId xmlns:a16="http://schemas.microsoft.com/office/drawing/2014/main" id="{BC73BD46-7A13-4C8B-8932-4D7B69F2B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7" y="3611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99" name="Line 373">
              <a:extLst>
                <a:ext uri="{FF2B5EF4-FFF2-40B4-BE49-F238E27FC236}">
                  <a16:creationId xmlns:a16="http://schemas.microsoft.com/office/drawing/2014/main" id="{A382CA03-D050-43D0-B2FC-F2104C2136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9" y="2115"/>
              <a:ext cx="906" cy="54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0" name="Line 375">
              <a:extLst>
                <a:ext uri="{FF2B5EF4-FFF2-40B4-BE49-F238E27FC236}">
                  <a16:creationId xmlns:a16="http://schemas.microsoft.com/office/drawing/2014/main" id="{635E6B19-C385-4C1D-92DA-EF140CB1E6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16" y="2568"/>
              <a:ext cx="363" cy="1089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1" name="Line 377">
              <a:extLst>
                <a:ext uri="{FF2B5EF4-FFF2-40B4-BE49-F238E27FC236}">
                  <a16:creationId xmlns:a16="http://schemas.microsoft.com/office/drawing/2014/main" id="{D406FC32-DA68-464E-AA0E-7BD16EABF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16" y="2115"/>
              <a:ext cx="863" cy="49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2" name="Line 379">
              <a:extLst>
                <a:ext uri="{FF2B5EF4-FFF2-40B4-BE49-F238E27FC236}">
                  <a16:creationId xmlns:a16="http://schemas.microsoft.com/office/drawing/2014/main" id="{9E1CF443-F963-492F-9E98-8A67C72F65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78" y="2114"/>
              <a:ext cx="45" cy="499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3" name="Oval 381">
              <a:extLst>
                <a:ext uri="{FF2B5EF4-FFF2-40B4-BE49-F238E27FC236}">
                  <a16:creationId xmlns:a16="http://schemas.microsoft.com/office/drawing/2014/main" id="{B47EC169-0C13-4C6F-975B-EED0E023C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3" y="2069"/>
              <a:ext cx="79" cy="79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FFFF00"/>
              </a:solidFill>
              <a:round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04" name="Oval 383">
              <a:extLst>
                <a:ext uri="{FF2B5EF4-FFF2-40B4-BE49-F238E27FC236}">
                  <a16:creationId xmlns:a16="http://schemas.microsoft.com/office/drawing/2014/main" id="{2CC6DEB0-742C-4BF0-98DE-5E11BF19C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1" y="2568"/>
              <a:ext cx="79" cy="79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05" name="Oval 385">
              <a:extLst>
                <a:ext uri="{FF2B5EF4-FFF2-40B4-BE49-F238E27FC236}">
                  <a16:creationId xmlns:a16="http://schemas.microsoft.com/office/drawing/2014/main" id="{4453B301-69BC-42C5-92DD-164340565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9" y="2795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06" name="Oval 387">
              <a:extLst>
                <a:ext uri="{FF2B5EF4-FFF2-40B4-BE49-F238E27FC236}">
                  <a16:creationId xmlns:a16="http://schemas.microsoft.com/office/drawing/2014/main" id="{2FF5B6ED-54C7-4FF7-B59D-31959EC5E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4" y="3611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07" name="Line 389">
              <a:extLst>
                <a:ext uri="{FF2B5EF4-FFF2-40B4-BE49-F238E27FC236}">
                  <a16:creationId xmlns:a16="http://schemas.microsoft.com/office/drawing/2014/main" id="{04848142-AC58-4125-98D3-92C805A024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22" y="2659"/>
              <a:ext cx="363" cy="1043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08" name="Oval 391">
              <a:extLst>
                <a:ext uri="{FF2B5EF4-FFF2-40B4-BE49-F238E27FC236}">
                  <a16:creationId xmlns:a16="http://schemas.microsoft.com/office/drawing/2014/main" id="{4D030D24-7D22-42FF-95EC-415B720A0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1" y="2795"/>
              <a:ext cx="79" cy="79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09" name="Oval 393">
              <a:extLst>
                <a:ext uri="{FF2B5EF4-FFF2-40B4-BE49-F238E27FC236}">
                  <a16:creationId xmlns:a16="http://schemas.microsoft.com/office/drawing/2014/main" id="{4D41DF82-B8D5-44E9-850A-EC02DCB37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0" y="3203"/>
              <a:ext cx="79" cy="79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FFFF00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10" name="Line 395">
              <a:extLst>
                <a:ext uri="{FF2B5EF4-FFF2-40B4-BE49-F238E27FC236}">
                  <a16:creationId xmlns:a16="http://schemas.microsoft.com/office/drawing/2014/main" id="{CFD71892-C0A5-40CE-AA96-61055B62D9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79" y="3248"/>
              <a:ext cx="227" cy="409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11" name="Line 397">
              <a:extLst>
                <a:ext uri="{FF2B5EF4-FFF2-40B4-BE49-F238E27FC236}">
                  <a16:creationId xmlns:a16="http://schemas.microsoft.com/office/drawing/2014/main" id="{31BA67EC-900F-4398-9660-9F47931CD4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77" y="2659"/>
              <a:ext cx="408" cy="181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12" name="Line 399">
              <a:extLst>
                <a:ext uri="{FF2B5EF4-FFF2-40B4-BE49-F238E27FC236}">
                  <a16:creationId xmlns:a16="http://schemas.microsoft.com/office/drawing/2014/main" id="{29563DE6-FC7C-44FB-A79D-1C9F488316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06" y="2840"/>
              <a:ext cx="771" cy="408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13" name="Line 401">
              <a:extLst>
                <a:ext uri="{FF2B5EF4-FFF2-40B4-BE49-F238E27FC236}">
                  <a16:creationId xmlns:a16="http://schemas.microsoft.com/office/drawing/2014/main" id="{2D2B9582-B9CC-432C-837D-05F4B80B0D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06" y="2568"/>
              <a:ext cx="317" cy="68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vi-VN"/>
            </a:p>
          </p:txBody>
        </p:sp>
        <p:sp>
          <p:nvSpPr>
            <p:cNvPr id="114" name="Oval 403">
              <a:extLst>
                <a:ext uri="{FF2B5EF4-FFF2-40B4-BE49-F238E27FC236}">
                  <a16:creationId xmlns:a16="http://schemas.microsoft.com/office/drawing/2014/main" id="{97445D42-B5AA-4BA9-8E86-BAD5BD744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0" y="3203"/>
              <a:ext cx="79" cy="79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FFFF00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15" name="Oval 405">
              <a:extLst>
                <a:ext uri="{FF2B5EF4-FFF2-40B4-BE49-F238E27FC236}">
                  <a16:creationId xmlns:a16="http://schemas.microsoft.com/office/drawing/2014/main" id="{D9B3C978-DE62-4B51-8D96-C7D5173AC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" y="2568"/>
              <a:ext cx="79" cy="79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16" name="Oval 407">
              <a:extLst>
                <a:ext uri="{FF2B5EF4-FFF2-40B4-BE49-F238E27FC236}">
                  <a16:creationId xmlns:a16="http://schemas.microsoft.com/office/drawing/2014/main" id="{0352F9A0-C2D5-41C0-B782-2364CCB9A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" y="2613"/>
              <a:ext cx="79" cy="79"/>
            </a:xfrm>
            <a:prstGeom prst="ellipse">
              <a:avLst/>
            </a:prstGeom>
            <a:solidFill>
              <a:srgbClr val="FF6600"/>
            </a:solidFill>
            <a:ln w="25400">
              <a:solidFill>
                <a:srgbClr val="FF6600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</p:grpSp>
      <p:grpSp>
        <p:nvGrpSpPr>
          <p:cNvPr id="139" name="Group -846">
            <a:extLst>
              <a:ext uri="{FF2B5EF4-FFF2-40B4-BE49-F238E27FC236}">
                <a16:creationId xmlns:a16="http://schemas.microsoft.com/office/drawing/2014/main" id="{657ADE91-57EE-4E33-ACA7-915637366556}"/>
              </a:ext>
            </a:extLst>
          </p:cNvPr>
          <p:cNvGrpSpPr>
            <a:grpSpLocks/>
          </p:cNvGrpSpPr>
          <p:nvPr/>
        </p:nvGrpSpPr>
        <p:grpSpPr bwMode="auto">
          <a:xfrm>
            <a:off x="3736536" y="3728022"/>
            <a:ext cx="3175000" cy="2959100"/>
            <a:chOff x="2336" y="1933"/>
            <a:chExt cx="2000" cy="1864"/>
          </a:xfrm>
        </p:grpSpPr>
        <p:sp>
          <p:nvSpPr>
            <p:cNvPr id="140" name="Rectangle 451">
              <a:extLst>
                <a:ext uri="{FF2B5EF4-FFF2-40B4-BE49-F238E27FC236}">
                  <a16:creationId xmlns:a16="http://schemas.microsoft.com/office/drawing/2014/main" id="{611525D1-263A-424A-B237-3CA75B015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9" y="1933"/>
              <a:ext cx="18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</a:rPr>
                <a:t>1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41" name="Rectangle 453">
              <a:extLst>
                <a:ext uri="{FF2B5EF4-FFF2-40B4-BE49-F238E27FC236}">
                  <a16:creationId xmlns:a16="http://schemas.microsoft.com/office/drawing/2014/main" id="{0CF89207-F9C5-4ED4-8859-5E52E24A8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7" y="3203"/>
              <a:ext cx="18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</a:rPr>
                <a:t>2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42" name="Rectangle 455">
              <a:extLst>
                <a:ext uri="{FF2B5EF4-FFF2-40B4-BE49-F238E27FC236}">
                  <a16:creationId xmlns:a16="http://schemas.microsoft.com/office/drawing/2014/main" id="{3F097A8B-4BCB-48BF-AA6C-31AA01256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5" y="3203"/>
              <a:ext cx="18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</a:rPr>
                <a:t>3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43" name="Rectangle 457">
              <a:extLst>
                <a:ext uri="{FF2B5EF4-FFF2-40B4-BE49-F238E27FC236}">
                  <a16:creationId xmlns:a16="http://schemas.microsoft.com/office/drawing/2014/main" id="{24009996-59DE-472A-9097-0277CB410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6" y="2387"/>
              <a:ext cx="18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</a:rPr>
                <a:t>4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44" name="Rectangle 459">
              <a:extLst>
                <a:ext uri="{FF2B5EF4-FFF2-40B4-BE49-F238E27FC236}">
                  <a16:creationId xmlns:a16="http://schemas.microsoft.com/office/drawing/2014/main" id="{49F9E09F-A08C-4A37-BE41-552C8F1D1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8" y="2387"/>
              <a:ext cx="18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</a:rPr>
                <a:t>5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45" name="Rectangle 461">
              <a:extLst>
                <a:ext uri="{FF2B5EF4-FFF2-40B4-BE49-F238E27FC236}">
                  <a16:creationId xmlns:a16="http://schemas.microsoft.com/office/drawing/2014/main" id="{8CF5E9D0-6F63-4E31-813E-DA3F10175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" y="2387"/>
              <a:ext cx="18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</a:rPr>
                <a:t>6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46" name="Rectangle 463">
              <a:extLst>
                <a:ext uri="{FF2B5EF4-FFF2-40B4-BE49-F238E27FC236}">
                  <a16:creationId xmlns:a16="http://schemas.microsoft.com/office/drawing/2014/main" id="{D9427FF4-AABE-4592-AC6B-33D38A2B1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3" y="2840"/>
              <a:ext cx="18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</a:rPr>
                <a:t>7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47" name="Rectangle 465">
              <a:extLst>
                <a:ext uri="{FF2B5EF4-FFF2-40B4-BE49-F238E27FC236}">
                  <a16:creationId xmlns:a16="http://schemas.microsoft.com/office/drawing/2014/main" id="{26401665-F73C-4938-BDDE-E5CF11A70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3521"/>
              <a:ext cx="18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</a:rPr>
                <a:t>8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48" name="Rectangle 467">
              <a:extLst>
                <a:ext uri="{FF2B5EF4-FFF2-40B4-BE49-F238E27FC236}">
                  <a16:creationId xmlns:a16="http://schemas.microsoft.com/office/drawing/2014/main" id="{AED57C47-F911-49EF-96E6-EF46A84E0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3566"/>
              <a:ext cx="18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</a:rPr>
                <a:t>9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49" name="Rectangle 469">
              <a:extLst>
                <a:ext uri="{FF2B5EF4-FFF2-40B4-BE49-F238E27FC236}">
                  <a16:creationId xmlns:a16="http://schemas.microsoft.com/office/drawing/2014/main" id="{C0395ACF-F8C0-4CBE-B314-3A9080DC3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2840"/>
              <a:ext cx="25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TW" sz="1800">
                  <a:latin typeface="Times New Roman" panose="02020603050405020304" pitchFamily="18" charset="0"/>
                  <a:ea typeface="新細明體" panose="02020500000000000000" pitchFamily="18" charset="-120"/>
                </a:rPr>
                <a:t>10</a:t>
              </a:r>
              <a:endParaRPr lang="en-US" altLang="en-US" sz="28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9B1972-C906-4CBC-8974-1A41E7F0EB34}"/>
              </a:ext>
            </a:extLst>
          </p:cNvPr>
          <p:cNvGrpSpPr/>
          <p:nvPr/>
        </p:nvGrpSpPr>
        <p:grpSpPr>
          <a:xfrm>
            <a:off x="7263961" y="3583558"/>
            <a:ext cx="2642039" cy="2431161"/>
            <a:chOff x="7263961" y="3583559"/>
            <a:chExt cx="1592263" cy="2095500"/>
          </a:xfrm>
        </p:grpSpPr>
        <p:grpSp>
          <p:nvGrpSpPr>
            <p:cNvPr id="117" name="Group -848">
              <a:extLst>
                <a:ext uri="{FF2B5EF4-FFF2-40B4-BE49-F238E27FC236}">
                  <a16:creationId xmlns:a16="http://schemas.microsoft.com/office/drawing/2014/main" id="{95891F04-5653-4BCF-9C7E-8C860D7C03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63961" y="3583559"/>
              <a:ext cx="1592263" cy="2095500"/>
              <a:chOff x="4558" y="1842"/>
              <a:chExt cx="1003" cy="1320"/>
            </a:xfrm>
          </p:grpSpPr>
          <p:sp>
            <p:nvSpPr>
              <p:cNvPr id="118" name="Line 409">
                <a:extLst>
                  <a:ext uri="{FF2B5EF4-FFF2-40B4-BE49-F238E27FC236}">
                    <a16:creationId xmlns:a16="http://schemas.microsoft.com/office/drawing/2014/main" id="{7D33D143-71D5-48CC-86DE-F9758C3C1B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49" y="2069"/>
                <a:ext cx="816" cy="817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19" name="Line 411">
                <a:extLst>
                  <a:ext uri="{FF2B5EF4-FFF2-40B4-BE49-F238E27FC236}">
                    <a16:creationId xmlns:a16="http://schemas.microsoft.com/office/drawing/2014/main" id="{16AF8227-2A9C-42CF-BDFB-AC64D993CA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57" y="2069"/>
                <a:ext cx="408" cy="817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20" name="Line 413">
                <a:extLst>
                  <a:ext uri="{FF2B5EF4-FFF2-40B4-BE49-F238E27FC236}">
                    <a16:creationId xmlns:a16="http://schemas.microsoft.com/office/drawing/2014/main" id="{449D72B2-1112-4E25-B3B9-59209792CA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2069"/>
                <a:ext cx="816" cy="817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21" name="Line 415">
                <a:extLst>
                  <a:ext uri="{FF2B5EF4-FFF2-40B4-BE49-F238E27FC236}">
                    <a16:creationId xmlns:a16="http://schemas.microsoft.com/office/drawing/2014/main" id="{9E221B1A-F146-4314-85D1-F8FE8EFBDD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65" y="2069"/>
                <a:ext cx="0" cy="817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22" name="Line 417">
                <a:extLst>
                  <a:ext uri="{FF2B5EF4-FFF2-40B4-BE49-F238E27FC236}">
                    <a16:creationId xmlns:a16="http://schemas.microsoft.com/office/drawing/2014/main" id="{9AC087C7-4BDD-4F54-8681-24B06F4452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57" y="2069"/>
                <a:ext cx="0" cy="817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23" name="Line 419">
                <a:extLst>
                  <a:ext uri="{FF2B5EF4-FFF2-40B4-BE49-F238E27FC236}">
                    <a16:creationId xmlns:a16="http://schemas.microsoft.com/office/drawing/2014/main" id="{7AECDEE9-1D3A-455C-88F3-6498481EE6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2069"/>
                <a:ext cx="0" cy="817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24" name="Oval 421">
                <a:extLst>
                  <a:ext uri="{FF2B5EF4-FFF2-40B4-BE49-F238E27FC236}">
                    <a16:creationId xmlns:a16="http://schemas.microsoft.com/office/drawing/2014/main" id="{25065BCE-FED4-4DD4-AD4E-B760D0EFB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" y="2024"/>
                <a:ext cx="79" cy="79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8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800">
                  <a:latin typeface="Tahom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25" name="Oval 423">
                <a:extLst>
                  <a:ext uri="{FF2B5EF4-FFF2-40B4-BE49-F238E27FC236}">
                    <a16:creationId xmlns:a16="http://schemas.microsoft.com/office/drawing/2014/main" id="{CC05F65F-8BDA-4106-9BA4-0695622AB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2" y="2024"/>
                <a:ext cx="79" cy="79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8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800">
                  <a:latin typeface="Tahom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26" name="Oval 425">
                <a:extLst>
                  <a:ext uri="{FF2B5EF4-FFF2-40B4-BE49-F238E27FC236}">
                    <a16:creationId xmlns:a16="http://schemas.microsoft.com/office/drawing/2014/main" id="{9C916EAE-F842-4279-81A5-A5B829C962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" y="2024"/>
                <a:ext cx="79" cy="79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8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800">
                  <a:latin typeface="Tahom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27" name="Oval 427">
                <a:extLst>
                  <a:ext uri="{FF2B5EF4-FFF2-40B4-BE49-F238E27FC236}">
                    <a16:creationId xmlns:a16="http://schemas.microsoft.com/office/drawing/2014/main" id="{D4F2A435-ACB6-43C1-9631-21A00A185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" y="2840"/>
                <a:ext cx="79" cy="79"/>
              </a:xfrm>
              <a:prstGeom prst="ellipse">
                <a:avLst/>
              </a:prstGeom>
              <a:solidFill>
                <a:srgbClr val="FF6600"/>
              </a:solidFill>
              <a:ln w="254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8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800">
                  <a:latin typeface="Tahom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28" name="Oval 429">
                <a:extLst>
                  <a:ext uri="{FF2B5EF4-FFF2-40B4-BE49-F238E27FC236}">
                    <a16:creationId xmlns:a16="http://schemas.microsoft.com/office/drawing/2014/main" id="{17E1A4CA-B867-4359-BADF-CE2A59718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2" y="2840"/>
                <a:ext cx="79" cy="79"/>
              </a:xfrm>
              <a:prstGeom prst="ellipse">
                <a:avLst/>
              </a:prstGeom>
              <a:solidFill>
                <a:srgbClr val="FF6600"/>
              </a:solidFill>
              <a:ln w="254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8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800">
                  <a:latin typeface="Tahom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29" name="Oval 431">
                <a:extLst>
                  <a:ext uri="{FF2B5EF4-FFF2-40B4-BE49-F238E27FC236}">
                    <a16:creationId xmlns:a16="http://schemas.microsoft.com/office/drawing/2014/main" id="{B42D1808-8E8C-4434-9E6A-A3F74614D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" y="2840"/>
                <a:ext cx="79" cy="79"/>
              </a:xfrm>
              <a:prstGeom prst="ellipse">
                <a:avLst/>
              </a:prstGeom>
              <a:solidFill>
                <a:srgbClr val="FF6600"/>
              </a:solidFill>
              <a:ln w="25400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8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TW" altLang="en-US" sz="2800">
                  <a:latin typeface="Tahom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0" name="Rectangle 433">
                <a:extLst>
                  <a:ext uri="{FF2B5EF4-FFF2-40B4-BE49-F238E27FC236}">
                    <a16:creationId xmlns:a16="http://schemas.microsoft.com/office/drawing/2014/main" id="{02D62ED8-284D-4605-866A-C5B259D11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8" y="1842"/>
                <a:ext cx="18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8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1800"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1</a:t>
                </a:r>
                <a:endParaRPr lang="en-US" altLang="en-US" sz="2800">
                  <a:solidFill>
                    <a:srgbClr val="000000"/>
                  </a:solidFill>
                  <a:latin typeface="Tahom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1" name="Rectangle 435">
                <a:extLst>
                  <a:ext uri="{FF2B5EF4-FFF2-40B4-BE49-F238E27FC236}">
                    <a16:creationId xmlns:a16="http://schemas.microsoft.com/office/drawing/2014/main" id="{31B6DF5F-6053-45A9-AC3B-27A20B632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7" y="1842"/>
                <a:ext cx="18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8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1800"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2</a:t>
                </a:r>
                <a:endParaRPr lang="en-US" altLang="en-US" sz="2800">
                  <a:solidFill>
                    <a:srgbClr val="000000"/>
                  </a:solidFill>
                  <a:latin typeface="Tahom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2" name="Rectangle 437">
                <a:extLst>
                  <a:ext uri="{FF2B5EF4-FFF2-40B4-BE49-F238E27FC236}">
                    <a16:creationId xmlns:a16="http://schemas.microsoft.com/office/drawing/2014/main" id="{AF7C61B8-D9F4-4A59-AD25-11D6702A6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5" y="1842"/>
                <a:ext cx="18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8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1800"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3</a:t>
                </a:r>
                <a:endParaRPr lang="en-US" altLang="en-US" sz="2800">
                  <a:solidFill>
                    <a:srgbClr val="000000"/>
                  </a:solidFill>
                  <a:latin typeface="Tahom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3" name="Rectangle 439">
                <a:extLst>
                  <a:ext uri="{FF2B5EF4-FFF2-40B4-BE49-F238E27FC236}">
                    <a16:creationId xmlns:a16="http://schemas.microsoft.com/office/drawing/2014/main" id="{AD79B1A7-D928-45F0-BC32-EC92445BB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5" y="2931"/>
                <a:ext cx="18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8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1800"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6</a:t>
                </a:r>
                <a:endParaRPr lang="en-US" altLang="en-US" sz="2800">
                  <a:solidFill>
                    <a:srgbClr val="000000"/>
                  </a:solidFill>
                  <a:latin typeface="Tahom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4" name="Rectangle 441">
                <a:extLst>
                  <a:ext uri="{FF2B5EF4-FFF2-40B4-BE49-F238E27FC236}">
                    <a16:creationId xmlns:a16="http://schemas.microsoft.com/office/drawing/2014/main" id="{4DB4CAFC-D628-4C2A-B723-B8F0AF9CB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7" y="2931"/>
                <a:ext cx="18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8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1800"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5</a:t>
                </a:r>
                <a:endParaRPr lang="en-US" altLang="en-US" sz="2800">
                  <a:solidFill>
                    <a:srgbClr val="000000"/>
                  </a:solidFill>
                  <a:latin typeface="Tahom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5" name="Rectangle 443">
                <a:extLst>
                  <a:ext uri="{FF2B5EF4-FFF2-40B4-BE49-F238E27FC236}">
                    <a16:creationId xmlns:a16="http://schemas.microsoft.com/office/drawing/2014/main" id="{A7DF2068-B7EA-4694-B8D9-8CA25C3DB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58" y="2931"/>
                <a:ext cx="18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32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8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4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FFFFFF"/>
                  </a:buClr>
                  <a:buSzPct val="70000"/>
                  <a:buFont typeface="Wingdings" panose="05000000000000000000" pitchFamily="2" charset="2"/>
                  <a:buChar char="–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FFCC"/>
                  </a:buClr>
                  <a:buSzPct val="70000"/>
                  <a:buFont typeface="Wingdings" panose="05000000000000000000" pitchFamily="2" charset="2"/>
                  <a:buChar char="n"/>
                  <a:defRPr sz="2000">
                    <a:solidFill>
                      <a:srgbClr val="FFFFFF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TW" sz="1800"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4</a:t>
                </a:r>
                <a:endParaRPr lang="en-US" altLang="en-US" sz="2800">
                  <a:solidFill>
                    <a:srgbClr val="000000"/>
                  </a:solidFill>
                  <a:latin typeface="Tahoma" panose="020B0604030504040204" pitchFamily="34" charset="0"/>
                  <a:ea typeface="新細明體" panose="02020500000000000000" pitchFamily="18" charset="-120"/>
                </a:endParaRPr>
              </a:p>
            </p:txBody>
          </p:sp>
          <p:sp>
            <p:nvSpPr>
              <p:cNvPr id="136" name="Line 445">
                <a:extLst>
                  <a:ext uri="{FF2B5EF4-FFF2-40B4-BE49-F238E27FC236}">
                    <a16:creationId xmlns:a16="http://schemas.microsoft.com/office/drawing/2014/main" id="{83C88C88-0DCE-4633-BD74-3049ED69A9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49" y="2069"/>
                <a:ext cx="408" cy="771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37" name="Line 447">
                <a:extLst>
                  <a:ext uri="{FF2B5EF4-FFF2-40B4-BE49-F238E27FC236}">
                    <a16:creationId xmlns:a16="http://schemas.microsoft.com/office/drawing/2014/main" id="{976AAD22-7C6C-4A18-8177-8B4B8354AC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2069"/>
                <a:ext cx="408" cy="771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138" name="Line 449">
                <a:extLst>
                  <a:ext uri="{FF2B5EF4-FFF2-40B4-BE49-F238E27FC236}">
                    <a16:creationId xmlns:a16="http://schemas.microsoft.com/office/drawing/2014/main" id="{3502849E-3D13-4523-9A74-7D52DEDE84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057" y="2069"/>
                <a:ext cx="408" cy="771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150" name="Oval 471">
              <a:extLst>
                <a:ext uri="{FF2B5EF4-FFF2-40B4-BE49-F238E27FC236}">
                  <a16:creationId xmlns:a16="http://schemas.microsoft.com/office/drawing/2014/main" id="{4005BFA1-6BD8-4457-8F65-22885A548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6486" y="4664647"/>
              <a:ext cx="125413" cy="125412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51" name="Oval 473">
              <a:extLst>
                <a:ext uri="{FF2B5EF4-FFF2-40B4-BE49-F238E27FC236}">
                  <a16:creationId xmlns:a16="http://schemas.microsoft.com/office/drawing/2014/main" id="{B876A8C4-3A17-4A74-9A07-3513A5851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886" y="4664647"/>
              <a:ext cx="125413" cy="125412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52" name="Oval 475">
              <a:extLst>
                <a:ext uri="{FF2B5EF4-FFF2-40B4-BE49-F238E27FC236}">
                  <a16:creationId xmlns:a16="http://schemas.microsoft.com/office/drawing/2014/main" id="{E784B496-246E-41C2-9F15-9978B4A1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386" y="4664647"/>
              <a:ext cx="125413" cy="125412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  <p:sp>
          <p:nvSpPr>
            <p:cNvPr id="153" name="Oval 477">
              <a:extLst>
                <a:ext uri="{FF2B5EF4-FFF2-40B4-BE49-F238E27FC236}">
                  <a16:creationId xmlns:a16="http://schemas.microsoft.com/office/drawing/2014/main" id="{160C51C0-1087-4A07-936F-EE3BB5907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4324" y="4880547"/>
              <a:ext cx="125412" cy="125412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32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8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4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rgbClr val="FFFFFF"/>
                </a:buClr>
                <a:buSzPct val="70000"/>
                <a:buFont typeface="Wingdings" panose="05000000000000000000" pitchFamily="2" charset="2"/>
                <a:buChar char="–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FFCC"/>
                </a:buClr>
                <a:buSzPct val="70000"/>
                <a:buFont typeface="Wingdings" panose="05000000000000000000" pitchFamily="2" charset="2"/>
                <a:buChar char="n"/>
                <a:defRPr sz="200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TW" altLang="en-US" sz="2800">
                <a:latin typeface="Tahoma" panose="020B0604030504040204" pitchFamily="34" charset="0"/>
                <a:ea typeface="新細明體" panose="02020500000000000000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259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0" name="Google Shape;2260;p59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261" name="Google Shape;2261;p59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62" name="Google Shape;2262;p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3" name="Google Shape;2263;p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4" name="Google Shape;2264;p5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5" name="Google Shape;2265;p59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66" name="Google Shape;2266;p5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7" name="Google Shape;2267;p5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8" name="Google Shape;2268;p5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9" name="Google Shape;2269;p5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0" name="Google Shape;2270;p5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2" name="Google Shape;2272;p59"/>
          <p:cNvSpPr txBox="1">
            <a:spLocks noGrp="1"/>
          </p:cNvSpPr>
          <p:nvPr>
            <p:ph type="title"/>
          </p:nvPr>
        </p:nvSpPr>
        <p:spPr>
          <a:xfrm>
            <a:off x="3260839" y="286016"/>
            <a:ext cx="5035668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 dirty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Graph Coloring</a:t>
            </a:r>
            <a:endParaRPr sz="4400" dirty="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273" name="Google Shape;2273;p59"/>
          <p:cNvSpPr txBox="1"/>
          <p:nvPr/>
        </p:nvSpPr>
        <p:spPr>
          <a:xfrm>
            <a:off x="691375" y="1474736"/>
            <a:ext cx="727583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89230" marR="0" lvl="0" indent="-1771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least number of colors needed to color a map?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74" name="Google Shape;2274;p5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4491" y="3039884"/>
            <a:ext cx="4014216" cy="18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5" name="Google Shape;2275;p59"/>
          <p:cNvSpPr txBox="1"/>
          <p:nvPr/>
        </p:nvSpPr>
        <p:spPr>
          <a:xfrm>
            <a:off x="8923019" y="6954224"/>
            <a:ext cx="247015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96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0" name="Google Shape;2280;p60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281" name="Google Shape;2281;p60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82" name="Google Shape;2282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3" name="Google Shape;2283;p6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4" name="Google Shape;2284;p6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5" name="Google Shape;2285;p60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86" name="Google Shape;2286;p6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7" name="Google Shape;2287;p6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8" name="Google Shape;2288;p6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9" name="Google Shape;2289;p6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0" name="Google Shape;2290;p6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2" name="Google Shape;2292;p6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444739" y="3654551"/>
              <a:ext cx="3660660" cy="1444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3" name="Google Shape;2293;p60"/>
          <p:cNvSpPr txBox="1"/>
          <p:nvPr/>
        </p:nvSpPr>
        <p:spPr>
          <a:xfrm>
            <a:off x="1465580" y="4275835"/>
            <a:ext cx="19685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4" name="Google Shape;2294;p60"/>
          <p:cNvSpPr txBox="1"/>
          <p:nvPr/>
        </p:nvSpPr>
        <p:spPr>
          <a:xfrm>
            <a:off x="1925815" y="3590048"/>
            <a:ext cx="1917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5" name="Google Shape;2295;p60"/>
          <p:cNvSpPr txBox="1"/>
          <p:nvPr/>
        </p:nvSpPr>
        <p:spPr>
          <a:xfrm>
            <a:off x="2760979" y="3782072"/>
            <a:ext cx="19685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6" name="Google Shape;2296;p60"/>
          <p:cNvSpPr txBox="1"/>
          <p:nvPr/>
        </p:nvSpPr>
        <p:spPr>
          <a:xfrm>
            <a:off x="3587348" y="3666248"/>
            <a:ext cx="208279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7" name="Google Shape;2297;p60"/>
          <p:cNvSpPr txBox="1"/>
          <p:nvPr/>
        </p:nvSpPr>
        <p:spPr>
          <a:xfrm>
            <a:off x="4169403" y="4010672"/>
            <a:ext cx="19431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8" name="Google Shape;2298;p60"/>
          <p:cNvSpPr txBox="1"/>
          <p:nvPr/>
        </p:nvSpPr>
        <p:spPr>
          <a:xfrm>
            <a:off x="4900663" y="4391659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9" name="Google Shape;2299;p60"/>
          <p:cNvSpPr txBox="1"/>
          <p:nvPr/>
        </p:nvSpPr>
        <p:spPr>
          <a:xfrm>
            <a:off x="3980917" y="4797044"/>
            <a:ext cx="9588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0" name="Google Shape;2300;p60"/>
          <p:cNvSpPr txBox="1"/>
          <p:nvPr/>
        </p:nvSpPr>
        <p:spPr>
          <a:xfrm>
            <a:off x="2145271" y="4504435"/>
            <a:ext cx="21018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Google Shape;2301;p60"/>
          <p:cNvSpPr txBox="1"/>
          <p:nvPr/>
        </p:nvSpPr>
        <p:spPr>
          <a:xfrm>
            <a:off x="3347103" y="4504435"/>
            <a:ext cx="208279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2" name="Google Shape;2302;p60"/>
          <p:cNvSpPr txBox="1">
            <a:spLocks noGrp="1"/>
          </p:cNvSpPr>
          <p:nvPr>
            <p:ph type="title"/>
          </p:nvPr>
        </p:nvSpPr>
        <p:spPr>
          <a:xfrm>
            <a:off x="2957829" y="1124204"/>
            <a:ext cx="4646917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 dirty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Dual Map</a:t>
            </a:r>
            <a:endParaRPr sz="4400" dirty="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03" name="Google Shape;2303;p60"/>
          <p:cNvSpPr txBox="1"/>
          <p:nvPr/>
        </p:nvSpPr>
        <p:spPr>
          <a:xfrm>
            <a:off x="721880" y="2066023"/>
            <a:ext cx="598372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Region </a:t>
            </a:r>
            <a:r>
              <a:rPr lang="en-US" sz="3200" b="1" dirty="0">
                <a:solidFill>
                  <a:srgbClr val="FFFFFF"/>
                </a:solidFill>
              </a:rPr>
              <a:t>=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vertex </a:t>
            </a:r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Common border =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4" name="Google Shape;2304;p60"/>
          <p:cNvSpPr/>
          <p:nvPr/>
        </p:nvSpPr>
        <p:spPr>
          <a:xfrm>
            <a:off x="7531595" y="4148328"/>
            <a:ext cx="250190" cy="576580"/>
          </a:xfrm>
          <a:custGeom>
            <a:avLst/>
            <a:gdLst/>
            <a:ahLst/>
            <a:cxnLst/>
            <a:rect l="l" t="t" r="r" b="b"/>
            <a:pathLst>
              <a:path w="250190" h="576579" extrusionOk="0">
                <a:moveTo>
                  <a:pt x="196759" y="504091"/>
                </a:moveTo>
                <a:lnTo>
                  <a:pt x="170700" y="515112"/>
                </a:lnTo>
                <a:lnTo>
                  <a:pt x="240804" y="576072"/>
                </a:lnTo>
                <a:lnTo>
                  <a:pt x="246704" y="515112"/>
                </a:lnTo>
                <a:lnTo>
                  <a:pt x="201168" y="515112"/>
                </a:lnTo>
                <a:lnTo>
                  <a:pt x="196759" y="504091"/>
                </a:lnTo>
                <a:close/>
              </a:path>
              <a:path w="250190" h="576579" extrusionOk="0">
                <a:moveTo>
                  <a:pt x="223378" y="492833"/>
                </a:moveTo>
                <a:lnTo>
                  <a:pt x="196759" y="504091"/>
                </a:lnTo>
                <a:lnTo>
                  <a:pt x="201168" y="515112"/>
                </a:lnTo>
                <a:lnTo>
                  <a:pt x="228600" y="505968"/>
                </a:lnTo>
                <a:lnTo>
                  <a:pt x="223378" y="492833"/>
                </a:lnTo>
                <a:close/>
              </a:path>
              <a:path w="250190" h="576579" extrusionOk="0">
                <a:moveTo>
                  <a:pt x="249948" y="481596"/>
                </a:moveTo>
                <a:lnTo>
                  <a:pt x="223378" y="492833"/>
                </a:lnTo>
                <a:lnTo>
                  <a:pt x="228600" y="505968"/>
                </a:lnTo>
                <a:lnTo>
                  <a:pt x="201168" y="515112"/>
                </a:lnTo>
                <a:lnTo>
                  <a:pt x="246704" y="515112"/>
                </a:lnTo>
                <a:lnTo>
                  <a:pt x="249948" y="481596"/>
                </a:lnTo>
                <a:close/>
              </a:path>
              <a:path w="250190" h="576579" extrusionOk="0">
                <a:moveTo>
                  <a:pt x="27431" y="0"/>
                </a:moveTo>
                <a:lnTo>
                  <a:pt x="0" y="12192"/>
                </a:lnTo>
                <a:lnTo>
                  <a:pt x="196759" y="504091"/>
                </a:lnTo>
                <a:lnTo>
                  <a:pt x="223378" y="492833"/>
                </a:lnTo>
                <a:lnTo>
                  <a:pt x="27431" y="0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5" name="Google Shape;2305;p60"/>
          <p:cNvSpPr txBox="1"/>
          <p:nvPr/>
        </p:nvSpPr>
        <p:spPr>
          <a:xfrm>
            <a:off x="5491975" y="4725406"/>
            <a:ext cx="3975735" cy="186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5550" rIns="0" bIns="0" anchor="t" anchorCtr="0">
            <a:spAutoFit/>
          </a:bodyPr>
          <a:lstStyle/>
          <a:p>
            <a:pPr marL="12700" marR="5080" lvl="0" indent="0" algn="l" rtl="0">
              <a:lnSpc>
                <a:spcPct val="1175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What is the </a:t>
            </a:r>
            <a:r>
              <a:rPr lang="en-US" sz="2450" b="1" i="1" u="sng" strike="noStrike" cap="none" dirty="0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least number of </a:t>
            </a:r>
            <a:r>
              <a:rPr lang="en-US" sz="2450" b="1" i="1" u="none" strike="noStrike" cap="none" dirty="0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50" b="1" i="1" u="sng" strike="noStrike" cap="none" dirty="0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colors</a:t>
            </a:r>
            <a:r>
              <a:rPr lang="en-US" sz="2450" b="1" i="1" u="none" strike="noStrike" cap="none" dirty="0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needed to color the  vertices of	a graph so that no  two adjacent vertices are assigned  the same color?</a:t>
            </a:r>
            <a:endParaRPr sz="24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306" name="Google Shape;2306;p60"/>
          <p:cNvGrpSpPr/>
          <p:nvPr/>
        </p:nvGrpSpPr>
        <p:grpSpPr>
          <a:xfrm>
            <a:off x="1139939" y="3411728"/>
            <a:ext cx="8126476" cy="1879600"/>
            <a:chOff x="1139939" y="3411728"/>
            <a:chExt cx="8126476" cy="1879600"/>
          </a:xfrm>
        </p:grpSpPr>
        <p:pic>
          <p:nvPicPr>
            <p:cNvPr id="2307" name="Google Shape;2307;p6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139939" y="3411728"/>
              <a:ext cx="4014216" cy="187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8" name="Google Shape;2308;p60"/>
            <p:cNvSpPr/>
            <p:nvPr/>
          </p:nvSpPr>
          <p:spPr>
            <a:xfrm>
              <a:off x="5715000" y="3822204"/>
              <a:ext cx="3535679" cy="546100"/>
            </a:xfrm>
            <a:custGeom>
              <a:avLst/>
              <a:gdLst/>
              <a:ahLst/>
              <a:cxnLst/>
              <a:rect l="l" t="t" r="r" b="b"/>
              <a:pathLst>
                <a:path w="3535679" h="546100" extrusionOk="0">
                  <a:moveTo>
                    <a:pt x="3535667" y="0"/>
                  </a:moveTo>
                  <a:lnTo>
                    <a:pt x="0" y="0"/>
                  </a:lnTo>
                  <a:lnTo>
                    <a:pt x="0" y="545579"/>
                  </a:lnTo>
                  <a:lnTo>
                    <a:pt x="3535667" y="545579"/>
                  </a:lnTo>
                  <a:lnTo>
                    <a:pt x="3535667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60"/>
            <p:cNvSpPr/>
            <p:nvPr/>
          </p:nvSpPr>
          <p:spPr>
            <a:xfrm>
              <a:off x="5702795" y="3806952"/>
              <a:ext cx="3563620" cy="576580"/>
            </a:xfrm>
            <a:custGeom>
              <a:avLst/>
              <a:gdLst/>
              <a:ahLst/>
              <a:cxnLst/>
              <a:rect l="l" t="t" r="r" b="b"/>
              <a:pathLst>
                <a:path w="3563620" h="576579" extrusionOk="0">
                  <a:moveTo>
                    <a:pt x="3563124" y="0"/>
                  </a:moveTo>
                  <a:lnTo>
                    <a:pt x="0" y="0"/>
                  </a:lnTo>
                  <a:lnTo>
                    <a:pt x="0" y="576084"/>
                  </a:lnTo>
                  <a:lnTo>
                    <a:pt x="3563124" y="576084"/>
                  </a:lnTo>
                  <a:lnTo>
                    <a:pt x="3563124" y="560832"/>
                  </a:lnTo>
                  <a:lnTo>
                    <a:pt x="27432" y="560832"/>
                  </a:lnTo>
                  <a:lnTo>
                    <a:pt x="12204" y="548639"/>
                  </a:lnTo>
                  <a:lnTo>
                    <a:pt x="27432" y="548639"/>
                  </a:lnTo>
                  <a:lnTo>
                    <a:pt x="27432" y="27444"/>
                  </a:lnTo>
                  <a:lnTo>
                    <a:pt x="12204" y="27444"/>
                  </a:lnTo>
                  <a:lnTo>
                    <a:pt x="27432" y="15239"/>
                  </a:lnTo>
                  <a:lnTo>
                    <a:pt x="3563124" y="15239"/>
                  </a:lnTo>
                  <a:lnTo>
                    <a:pt x="3563124" y="0"/>
                  </a:lnTo>
                  <a:close/>
                </a:path>
                <a:path w="3563620" h="576579" extrusionOk="0">
                  <a:moveTo>
                    <a:pt x="27432" y="548639"/>
                  </a:moveTo>
                  <a:lnTo>
                    <a:pt x="12204" y="548639"/>
                  </a:lnTo>
                  <a:lnTo>
                    <a:pt x="27432" y="560832"/>
                  </a:lnTo>
                  <a:lnTo>
                    <a:pt x="27432" y="548639"/>
                  </a:lnTo>
                  <a:close/>
                </a:path>
                <a:path w="3563620" h="576579" extrusionOk="0">
                  <a:moveTo>
                    <a:pt x="3535679" y="548639"/>
                  </a:moveTo>
                  <a:lnTo>
                    <a:pt x="27432" y="548639"/>
                  </a:lnTo>
                  <a:lnTo>
                    <a:pt x="27432" y="560832"/>
                  </a:lnTo>
                  <a:lnTo>
                    <a:pt x="3535679" y="560832"/>
                  </a:lnTo>
                  <a:lnTo>
                    <a:pt x="3535679" y="548639"/>
                  </a:lnTo>
                  <a:close/>
                </a:path>
                <a:path w="3563620" h="576579" extrusionOk="0">
                  <a:moveTo>
                    <a:pt x="3535679" y="15239"/>
                  </a:moveTo>
                  <a:lnTo>
                    <a:pt x="3535679" y="560832"/>
                  </a:lnTo>
                  <a:lnTo>
                    <a:pt x="3547872" y="548639"/>
                  </a:lnTo>
                  <a:lnTo>
                    <a:pt x="3563124" y="548639"/>
                  </a:lnTo>
                  <a:lnTo>
                    <a:pt x="3563124" y="27444"/>
                  </a:lnTo>
                  <a:lnTo>
                    <a:pt x="3547872" y="27444"/>
                  </a:lnTo>
                  <a:lnTo>
                    <a:pt x="3535679" y="15239"/>
                  </a:lnTo>
                  <a:close/>
                </a:path>
                <a:path w="3563620" h="576579" extrusionOk="0">
                  <a:moveTo>
                    <a:pt x="3563124" y="548639"/>
                  </a:moveTo>
                  <a:lnTo>
                    <a:pt x="3547872" y="548639"/>
                  </a:lnTo>
                  <a:lnTo>
                    <a:pt x="3535679" y="560832"/>
                  </a:lnTo>
                  <a:lnTo>
                    <a:pt x="3563124" y="560832"/>
                  </a:lnTo>
                  <a:lnTo>
                    <a:pt x="3563124" y="548639"/>
                  </a:lnTo>
                  <a:close/>
                </a:path>
                <a:path w="3563620" h="576579" extrusionOk="0">
                  <a:moveTo>
                    <a:pt x="27432" y="15239"/>
                  </a:moveTo>
                  <a:lnTo>
                    <a:pt x="12204" y="27444"/>
                  </a:lnTo>
                  <a:lnTo>
                    <a:pt x="27432" y="27444"/>
                  </a:lnTo>
                  <a:lnTo>
                    <a:pt x="27432" y="15239"/>
                  </a:lnTo>
                  <a:close/>
                </a:path>
                <a:path w="3563620" h="576579" extrusionOk="0">
                  <a:moveTo>
                    <a:pt x="3535679" y="15239"/>
                  </a:moveTo>
                  <a:lnTo>
                    <a:pt x="27432" y="15239"/>
                  </a:lnTo>
                  <a:lnTo>
                    <a:pt x="27432" y="27444"/>
                  </a:lnTo>
                  <a:lnTo>
                    <a:pt x="3535679" y="27444"/>
                  </a:lnTo>
                  <a:lnTo>
                    <a:pt x="3535679" y="15239"/>
                  </a:lnTo>
                  <a:close/>
                </a:path>
                <a:path w="3563620" h="576579" extrusionOk="0">
                  <a:moveTo>
                    <a:pt x="3563124" y="15239"/>
                  </a:moveTo>
                  <a:lnTo>
                    <a:pt x="3535679" y="15239"/>
                  </a:lnTo>
                  <a:lnTo>
                    <a:pt x="3547872" y="27444"/>
                  </a:lnTo>
                  <a:lnTo>
                    <a:pt x="3563124" y="27444"/>
                  </a:lnTo>
                  <a:lnTo>
                    <a:pt x="3563124" y="15239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0" name="Google Shape;2310;p60"/>
          <p:cNvSpPr txBox="1"/>
          <p:nvPr/>
        </p:nvSpPr>
        <p:spPr>
          <a:xfrm>
            <a:off x="5715000" y="3822204"/>
            <a:ext cx="3535679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spAutoFit/>
          </a:bodyPr>
          <a:lstStyle/>
          <a:p>
            <a:pPr marL="939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3399"/>
                </a:solidFill>
                <a:latin typeface="Lucida Sans"/>
                <a:ea typeface="Lucida Sans"/>
                <a:cs typeface="Lucida Sans"/>
                <a:sym typeface="Lucida Sans"/>
              </a:rPr>
              <a:t>Chromatic number </a:t>
            </a:r>
            <a:r>
              <a:rPr lang="en-US" sz="2800" b="1" i="0" u="none" strike="noStrike" cap="none" dirty="0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χ(</a:t>
            </a:r>
            <a:r>
              <a:rPr lang="en-US" sz="2800" b="1" i="1" u="none" strike="noStrike" cap="none" dirty="0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1" i="0" u="none" strike="noStrike" cap="none" dirty="0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1" name="Google Shape;2311;p60"/>
          <p:cNvSpPr txBox="1"/>
          <p:nvPr/>
        </p:nvSpPr>
        <p:spPr>
          <a:xfrm>
            <a:off x="8923019" y="6954224"/>
            <a:ext cx="247015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97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2" name="Google Shape;2312;p60"/>
          <p:cNvSpPr txBox="1"/>
          <p:nvPr/>
        </p:nvSpPr>
        <p:spPr>
          <a:xfrm>
            <a:off x="974839" y="3511257"/>
            <a:ext cx="396875" cy="65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Arial"/>
              <a:buNone/>
            </a:pPr>
            <a:r>
              <a:rPr lang="en-US" sz="4150" b="1" i="1" u="none" strike="noStrike" cap="non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41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7" name="Google Shape;2317;p61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318" name="Google Shape;2318;p61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19" name="Google Shape;2319;p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0" name="Google Shape;2320;p6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1" name="Google Shape;2321;p6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2" name="Google Shape;2322;p61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23" name="Google Shape;2323;p6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4" name="Google Shape;2324;p6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5" name="Google Shape;2325;p6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6" name="Google Shape;2326;p6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7" name="Google Shape;2327;p6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9" name="Google Shape;2329;p61"/>
          <p:cNvSpPr txBox="1">
            <a:spLocks noGrp="1"/>
          </p:cNvSpPr>
          <p:nvPr>
            <p:ph type="title"/>
          </p:nvPr>
        </p:nvSpPr>
        <p:spPr>
          <a:xfrm>
            <a:off x="2773172" y="859040"/>
            <a:ext cx="5855702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 dirty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Four color theorem</a:t>
            </a:r>
            <a:endParaRPr sz="4400" dirty="0"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330" name="Google Shape;2330;p61"/>
          <p:cNvGrpSpPr/>
          <p:nvPr/>
        </p:nvGrpSpPr>
        <p:grpSpPr>
          <a:xfrm>
            <a:off x="987539" y="1901951"/>
            <a:ext cx="7096125" cy="771525"/>
            <a:chOff x="987539" y="1901951"/>
            <a:chExt cx="7096125" cy="771525"/>
          </a:xfrm>
        </p:grpSpPr>
        <p:sp>
          <p:nvSpPr>
            <p:cNvPr id="2331" name="Google Shape;2331;p61"/>
            <p:cNvSpPr/>
            <p:nvPr/>
          </p:nvSpPr>
          <p:spPr>
            <a:xfrm>
              <a:off x="990600" y="1904999"/>
              <a:ext cx="7086600" cy="762000"/>
            </a:xfrm>
            <a:custGeom>
              <a:avLst/>
              <a:gdLst/>
              <a:ahLst/>
              <a:cxnLst/>
              <a:rect l="l" t="t" r="r" b="b"/>
              <a:pathLst>
                <a:path w="7086600" h="762000" extrusionOk="0">
                  <a:moveTo>
                    <a:pt x="70866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086600" y="762000"/>
                  </a:lnTo>
                  <a:lnTo>
                    <a:pt x="7086600" y="0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61"/>
            <p:cNvSpPr/>
            <p:nvPr/>
          </p:nvSpPr>
          <p:spPr>
            <a:xfrm>
              <a:off x="987539" y="1901951"/>
              <a:ext cx="7096125" cy="771525"/>
            </a:xfrm>
            <a:custGeom>
              <a:avLst/>
              <a:gdLst/>
              <a:ahLst/>
              <a:cxnLst/>
              <a:rect l="l" t="t" r="r" b="b"/>
              <a:pathLst>
                <a:path w="7096125" h="771525" extrusionOk="0">
                  <a:moveTo>
                    <a:pt x="7095756" y="0"/>
                  </a:moveTo>
                  <a:lnTo>
                    <a:pt x="0" y="0"/>
                  </a:lnTo>
                  <a:lnTo>
                    <a:pt x="0" y="771156"/>
                  </a:lnTo>
                  <a:lnTo>
                    <a:pt x="7095756" y="771156"/>
                  </a:lnTo>
                  <a:lnTo>
                    <a:pt x="7095756" y="765048"/>
                  </a:lnTo>
                  <a:lnTo>
                    <a:pt x="9156" y="765048"/>
                  </a:lnTo>
                  <a:lnTo>
                    <a:pt x="3060" y="762000"/>
                  </a:lnTo>
                  <a:lnTo>
                    <a:pt x="9156" y="762000"/>
                  </a:lnTo>
                  <a:lnTo>
                    <a:pt x="9156" y="9156"/>
                  </a:lnTo>
                  <a:lnTo>
                    <a:pt x="3060" y="9156"/>
                  </a:lnTo>
                  <a:lnTo>
                    <a:pt x="9156" y="3048"/>
                  </a:lnTo>
                  <a:lnTo>
                    <a:pt x="7095756" y="3048"/>
                  </a:lnTo>
                  <a:lnTo>
                    <a:pt x="7095756" y="0"/>
                  </a:lnTo>
                  <a:close/>
                </a:path>
                <a:path w="7096125" h="771525" extrusionOk="0">
                  <a:moveTo>
                    <a:pt x="9156" y="762000"/>
                  </a:moveTo>
                  <a:lnTo>
                    <a:pt x="3060" y="762000"/>
                  </a:lnTo>
                  <a:lnTo>
                    <a:pt x="9156" y="765048"/>
                  </a:lnTo>
                  <a:lnTo>
                    <a:pt x="9156" y="762000"/>
                  </a:lnTo>
                  <a:close/>
                </a:path>
                <a:path w="7096125" h="771525" extrusionOk="0">
                  <a:moveTo>
                    <a:pt x="7086600" y="762000"/>
                  </a:moveTo>
                  <a:lnTo>
                    <a:pt x="9156" y="762000"/>
                  </a:lnTo>
                  <a:lnTo>
                    <a:pt x="9156" y="765048"/>
                  </a:lnTo>
                  <a:lnTo>
                    <a:pt x="7086600" y="765048"/>
                  </a:lnTo>
                  <a:lnTo>
                    <a:pt x="7086600" y="762000"/>
                  </a:lnTo>
                  <a:close/>
                </a:path>
                <a:path w="7096125" h="771525" extrusionOk="0">
                  <a:moveTo>
                    <a:pt x="7086600" y="3048"/>
                  </a:moveTo>
                  <a:lnTo>
                    <a:pt x="7086600" y="765048"/>
                  </a:lnTo>
                  <a:lnTo>
                    <a:pt x="7089660" y="762000"/>
                  </a:lnTo>
                  <a:lnTo>
                    <a:pt x="7095756" y="762000"/>
                  </a:lnTo>
                  <a:lnTo>
                    <a:pt x="7095756" y="9156"/>
                  </a:lnTo>
                  <a:lnTo>
                    <a:pt x="7089660" y="9156"/>
                  </a:lnTo>
                  <a:lnTo>
                    <a:pt x="7086600" y="3048"/>
                  </a:lnTo>
                  <a:close/>
                </a:path>
                <a:path w="7096125" h="771525" extrusionOk="0">
                  <a:moveTo>
                    <a:pt x="7095756" y="762000"/>
                  </a:moveTo>
                  <a:lnTo>
                    <a:pt x="7089660" y="762000"/>
                  </a:lnTo>
                  <a:lnTo>
                    <a:pt x="7086600" y="765048"/>
                  </a:lnTo>
                  <a:lnTo>
                    <a:pt x="7095756" y="765048"/>
                  </a:lnTo>
                  <a:lnTo>
                    <a:pt x="7095756" y="762000"/>
                  </a:lnTo>
                  <a:close/>
                </a:path>
                <a:path w="7096125" h="771525" extrusionOk="0">
                  <a:moveTo>
                    <a:pt x="9156" y="3048"/>
                  </a:moveTo>
                  <a:lnTo>
                    <a:pt x="3060" y="9156"/>
                  </a:lnTo>
                  <a:lnTo>
                    <a:pt x="9156" y="9156"/>
                  </a:lnTo>
                  <a:lnTo>
                    <a:pt x="9156" y="3048"/>
                  </a:lnTo>
                  <a:close/>
                </a:path>
                <a:path w="7096125" h="771525" extrusionOk="0">
                  <a:moveTo>
                    <a:pt x="7086600" y="3048"/>
                  </a:moveTo>
                  <a:lnTo>
                    <a:pt x="9156" y="3048"/>
                  </a:lnTo>
                  <a:lnTo>
                    <a:pt x="9156" y="9156"/>
                  </a:lnTo>
                  <a:lnTo>
                    <a:pt x="7086600" y="9156"/>
                  </a:lnTo>
                  <a:lnTo>
                    <a:pt x="7086600" y="3048"/>
                  </a:lnTo>
                  <a:close/>
                </a:path>
                <a:path w="7096125" h="771525" extrusionOk="0">
                  <a:moveTo>
                    <a:pt x="7095756" y="3048"/>
                  </a:moveTo>
                  <a:lnTo>
                    <a:pt x="7086600" y="3048"/>
                  </a:lnTo>
                  <a:lnTo>
                    <a:pt x="7089660" y="9156"/>
                  </a:lnTo>
                  <a:lnTo>
                    <a:pt x="7095756" y="9156"/>
                  </a:lnTo>
                  <a:lnTo>
                    <a:pt x="7095756" y="30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3" name="Google Shape;2333;p61"/>
          <p:cNvSpPr txBox="1"/>
          <p:nvPr/>
        </p:nvSpPr>
        <p:spPr>
          <a:xfrm>
            <a:off x="990600" y="1905000"/>
            <a:ext cx="7086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1750" rIns="0" bIns="0" anchor="t" anchorCtr="0">
            <a:spAutoFit/>
          </a:bodyPr>
          <a:lstStyle/>
          <a:p>
            <a:pPr marL="444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planar graph is 4-colorable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34" name="Google Shape;2334;p61"/>
          <p:cNvGrpSpPr/>
          <p:nvPr/>
        </p:nvGrpSpPr>
        <p:grpSpPr>
          <a:xfrm>
            <a:off x="3810000" y="3371088"/>
            <a:ext cx="3200400" cy="2743200"/>
            <a:chOff x="3810000" y="3371088"/>
            <a:chExt cx="3200400" cy="2743200"/>
          </a:xfrm>
        </p:grpSpPr>
        <p:sp>
          <p:nvSpPr>
            <p:cNvPr id="2335" name="Google Shape;2335;p61"/>
            <p:cNvSpPr/>
            <p:nvPr/>
          </p:nvSpPr>
          <p:spPr>
            <a:xfrm>
              <a:off x="3810000" y="3371088"/>
              <a:ext cx="3200400" cy="2743200"/>
            </a:xfrm>
            <a:custGeom>
              <a:avLst/>
              <a:gdLst/>
              <a:ahLst/>
              <a:cxnLst/>
              <a:rect l="l" t="t" r="r" b="b"/>
              <a:pathLst>
                <a:path w="3200400" h="2743200" extrusionOk="0">
                  <a:moveTo>
                    <a:pt x="3200400" y="0"/>
                  </a:moveTo>
                  <a:lnTo>
                    <a:pt x="0" y="0"/>
                  </a:lnTo>
                  <a:lnTo>
                    <a:pt x="0" y="2743200"/>
                  </a:lnTo>
                  <a:lnTo>
                    <a:pt x="3200400" y="2743200"/>
                  </a:lnTo>
                  <a:lnTo>
                    <a:pt x="3200400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36" name="Google Shape;2336;p6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407395" y="3816096"/>
              <a:ext cx="1932432" cy="170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7" name="Google Shape;2337;p61"/>
          <p:cNvSpPr txBox="1"/>
          <p:nvPr/>
        </p:nvSpPr>
        <p:spPr>
          <a:xfrm>
            <a:off x="4666475" y="3626624"/>
            <a:ext cx="32385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000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8" name="Google Shape;2338;p61"/>
          <p:cNvSpPr txBox="1"/>
          <p:nvPr/>
        </p:nvSpPr>
        <p:spPr>
          <a:xfrm>
            <a:off x="5961875" y="3626624"/>
            <a:ext cx="32385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001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9" name="Google Shape;2339;p61"/>
          <p:cNvSpPr txBox="1"/>
          <p:nvPr/>
        </p:nvSpPr>
        <p:spPr>
          <a:xfrm>
            <a:off x="4133075" y="4007624"/>
            <a:ext cx="32385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010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0" name="Google Shape;2340;p61"/>
          <p:cNvSpPr txBox="1"/>
          <p:nvPr/>
        </p:nvSpPr>
        <p:spPr>
          <a:xfrm>
            <a:off x="4971275" y="5074424"/>
            <a:ext cx="32385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1" name="Google Shape;2341;p61"/>
          <p:cNvSpPr txBox="1"/>
          <p:nvPr/>
        </p:nvSpPr>
        <p:spPr>
          <a:xfrm>
            <a:off x="4437875" y="5455424"/>
            <a:ext cx="31750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110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2" name="Google Shape;2342;p61"/>
          <p:cNvSpPr txBox="1"/>
          <p:nvPr/>
        </p:nvSpPr>
        <p:spPr>
          <a:xfrm>
            <a:off x="5428475" y="4007624"/>
            <a:ext cx="311785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011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3" name="Google Shape;2343;p61"/>
          <p:cNvSpPr txBox="1"/>
          <p:nvPr/>
        </p:nvSpPr>
        <p:spPr>
          <a:xfrm>
            <a:off x="5733275" y="5455424"/>
            <a:ext cx="305435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111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4" name="Google Shape;2344;p61"/>
          <p:cNvSpPr txBox="1"/>
          <p:nvPr/>
        </p:nvSpPr>
        <p:spPr>
          <a:xfrm>
            <a:off x="6327622" y="5059197"/>
            <a:ext cx="32385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101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5" name="Google Shape;2345;p61"/>
          <p:cNvSpPr txBox="1"/>
          <p:nvPr/>
        </p:nvSpPr>
        <p:spPr>
          <a:xfrm>
            <a:off x="3879062" y="4693437"/>
            <a:ext cx="38544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2400" b="0" i="0" u="none" strike="noStrike" cap="none" baseline="-25000">
                <a:solidFill>
                  <a:srgbClr val="00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2400" b="0" i="0" u="none" strike="noStrike" cap="none" baseline="-25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46" name="Google Shape;2346;p61"/>
          <p:cNvGrpSpPr/>
          <p:nvPr/>
        </p:nvGrpSpPr>
        <p:grpSpPr>
          <a:xfrm>
            <a:off x="762000" y="3861815"/>
            <a:ext cx="2133600" cy="1524000"/>
            <a:chOff x="762000" y="3861815"/>
            <a:chExt cx="2133600" cy="1524000"/>
          </a:xfrm>
        </p:grpSpPr>
        <p:sp>
          <p:nvSpPr>
            <p:cNvPr id="2347" name="Google Shape;2347;p61"/>
            <p:cNvSpPr/>
            <p:nvPr/>
          </p:nvSpPr>
          <p:spPr>
            <a:xfrm>
              <a:off x="762000" y="3861815"/>
              <a:ext cx="2133600" cy="1524000"/>
            </a:xfrm>
            <a:custGeom>
              <a:avLst/>
              <a:gdLst/>
              <a:ahLst/>
              <a:cxnLst/>
              <a:rect l="l" t="t" r="r" b="b"/>
              <a:pathLst>
                <a:path w="2133600" h="1524000" extrusionOk="0">
                  <a:moveTo>
                    <a:pt x="2133600" y="0"/>
                  </a:moveTo>
                  <a:lnTo>
                    <a:pt x="0" y="0"/>
                  </a:lnTo>
                  <a:lnTo>
                    <a:pt x="0" y="1523999"/>
                  </a:lnTo>
                  <a:lnTo>
                    <a:pt x="2133600" y="1523999"/>
                  </a:lnTo>
                  <a:lnTo>
                    <a:pt x="2133600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48" name="Google Shape;2348;p6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435595" y="4120895"/>
              <a:ext cx="941832" cy="8656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9" name="Google Shape;2349;p61"/>
          <p:cNvSpPr txBox="1"/>
          <p:nvPr/>
        </p:nvSpPr>
        <p:spPr>
          <a:xfrm>
            <a:off x="762000" y="3861815"/>
            <a:ext cx="21336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endParaRPr sz="31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39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 b="0" i="0" u="none" strike="noStrike" cap="none" baseline="-25000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2400" b="0" i="0" u="none" strike="noStrike" cap="none" baseline="-25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350" name="Google Shape;2350;p61"/>
          <p:cNvGrpSpPr/>
          <p:nvPr/>
        </p:nvGrpSpPr>
        <p:grpSpPr>
          <a:xfrm>
            <a:off x="7391400" y="3828288"/>
            <a:ext cx="1981200" cy="1828800"/>
            <a:chOff x="7391400" y="3828288"/>
            <a:chExt cx="1981200" cy="1828800"/>
          </a:xfrm>
        </p:grpSpPr>
        <p:sp>
          <p:nvSpPr>
            <p:cNvPr id="2351" name="Google Shape;2351;p61"/>
            <p:cNvSpPr/>
            <p:nvPr/>
          </p:nvSpPr>
          <p:spPr>
            <a:xfrm>
              <a:off x="7391400" y="3828288"/>
              <a:ext cx="1981200" cy="1828800"/>
            </a:xfrm>
            <a:custGeom>
              <a:avLst/>
              <a:gdLst/>
              <a:ahLst/>
              <a:cxnLst/>
              <a:rect l="l" t="t" r="r" b="b"/>
              <a:pathLst>
                <a:path w="1981200" h="1828800" extrusionOk="0">
                  <a:moveTo>
                    <a:pt x="1981200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981200" y="1828800"/>
                  </a:lnTo>
                  <a:lnTo>
                    <a:pt x="1981200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52" name="Google Shape;2352;p6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988795" y="4044696"/>
              <a:ext cx="941831" cy="10180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53" name="Google Shape;2353;p61"/>
          <p:cNvSpPr txBox="1"/>
          <p:nvPr/>
        </p:nvSpPr>
        <p:spPr>
          <a:xfrm>
            <a:off x="8923019" y="6954224"/>
            <a:ext cx="247015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98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8" name="Google Shape;2358;p62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359" name="Google Shape;2359;p62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60" name="Google Shape;2360;p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1" name="Google Shape;2361;p6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2" name="Google Shape;2362;p6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3" name="Google Shape;2363;p62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64" name="Google Shape;2364;p6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5" name="Google Shape;2365;p6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6" name="Google Shape;2366;p6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7" name="Google Shape;2367;p6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8" name="Google Shape;2368;p6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0" name="Google Shape;2370;p62"/>
          <p:cNvSpPr txBox="1">
            <a:spLocks noGrp="1"/>
          </p:cNvSpPr>
          <p:nvPr>
            <p:ph type="title"/>
          </p:nvPr>
        </p:nvSpPr>
        <p:spPr>
          <a:xfrm>
            <a:off x="1226634" y="654824"/>
            <a:ext cx="6410003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Chromatic Numbers (cont.)</a:t>
            </a:r>
            <a:endParaRPr sz="3600" dirty="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371" name="Google Shape;2371;p62"/>
          <p:cNvSpPr txBox="1"/>
          <p:nvPr/>
        </p:nvSpPr>
        <p:spPr>
          <a:xfrm>
            <a:off x="8923019" y="6954224"/>
            <a:ext cx="247015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99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p62"/>
          <p:cNvSpPr txBox="1"/>
          <p:nvPr/>
        </p:nvSpPr>
        <p:spPr>
          <a:xfrm>
            <a:off x="539000" y="1352816"/>
            <a:ext cx="8472170" cy="421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356870" marR="5080" lvl="0" indent="-344805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1950"/>
              <a:buFont typeface="Noto Sans Symbols"/>
              <a:buChar char="■"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There is no efficient algorithm for finding 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χ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lang="en-US" sz="28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) for an  arbitrary graph.	Most computer scientists believe that  such an algorithm doesn’t exist.</a:t>
            </a:r>
            <a:endParaRPr sz="28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FFCC00"/>
              </a:buClr>
              <a:buSzPts val="3050"/>
              <a:buFont typeface="Noto Sans Symbols"/>
              <a:buNone/>
            </a:pPr>
            <a:endParaRPr sz="305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46355" lvl="0" indent="-344805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1950"/>
              <a:buFont typeface="Noto Sans Symbols"/>
              <a:buChar char="■"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There is an efficient algorithm to determine whether a  given graph is bipartite, i.e., 2-colorable.</a:t>
            </a:r>
            <a:endParaRPr sz="28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0" lvl="0" indent="-344805" algn="l" rtl="0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FFCC00"/>
              </a:buClr>
              <a:buSzPts val="1950"/>
              <a:buFont typeface="Noto Sans Symbols"/>
              <a:buChar char="■"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Applications:</a:t>
            </a:r>
            <a:endParaRPr sz="28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756285" marR="0" lvl="1" indent="-287019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>
                <a:srgbClr val="A785DF"/>
              </a:buClr>
              <a:buSzPts val="1650"/>
              <a:buFont typeface="Noto Sans Symbols"/>
              <a:buChar char="■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map coloring</a:t>
            </a:r>
            <a:endParaRPr sz="24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756285" marR="0" lvl="1" indent="-287019" algn="l" rtl="0">
              <a:lnSpc>
                <a:spcPct val="100000"/>
              </a:lnSpc>
              <a:spcBef>
                <a:spcPts val="1155"/>
              </a:spcBef>
              <a:spcAft>
                <a:spcPts val="0"/>
              </a:spcAft>
              <a:buClr>
                <a:srgbClr val="A785DF"/>
              </a:buClr>
              <a:buSzPts val="1650"/>
              <a:buFont typeface="Noto Sans Symbols"/>
              <a:buChar char="■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scheduling</a:t>
            </a:r>
            <a:endParaRPr sz="24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5188</TotalTime>
  <Words>4307</Words>
  <Application>Microsoft Office PowerPoint</Application>
  <PresentationFormat>Custom</PresentationFormat>
  <Paragraphs>905</Paragraphs>
  <Slides>106</Slides>
  <Notes>87</Notes>
  <HiddenSlides>4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22" baseType="lpstr">
      <vt:lpstr>Noto Sans Symbols</vt:lpstr>
      <vt:lpstr>Times New Roman</vt:lpstr>
      <vt:lpstr>Lucida Sans</vt:lpstr>
      <vt:lpstr>Tahoma</vt:lpstr>
      <vt:lpstr>Arial</vt:lpstr>
      <vt:lpstr>Symbol</vt:lpstr>
      <vt:lpstr>Courier New</vt:lpstr>
      <vt:lpstr>Nunito</vt:lpstr>
      <vt:lpstr>Verdana</vt:lpstr>
      <vt:lpstr>Wingdings</vt:lpstr>
      <vt:lpstr>Libre Franklin Medium</vt:lpstr>
      <vt:lpstr>Cambria Math</vt:lpstr>
      <vt:lpstr>Calibri</vt:lpstr>
      <vt:lpstr>Comic Sans MS</vt:lpstr>
      <vt:lpstr>Office Theme</vt:lpstr>
      <vt:lpstr>方程式</vt:lpstr>
      <vt:lpstr>Discrete Mathematics 2</vt:lpstr>
      <vt:lpstr>Simple Graph</vt:lpstr>
      <vt:lpstr>Undirected graphs </vt:lpstr>
      <vt:lpstr>A simple graph</vt:lpstr>
      <vt:lpstr>Simple graph</vt:lpstr>
      <vt:lpstr>A simple graph</vt:lpstr>
      <vt:lpstr>PowerPoint Presentation</vt:lpstr>
      <vt:lpstr>A Multigraph</vt:lpstr>
      <vt:lpstr>Multiple Edges</vt:lpstr>
      <vt:lpstr>Loops</vt:lpstr>
      <vt:lpstr>PowerPoint Presentation</vt:lpstr>
      <vt:lpstr>A Directed Graph</vt:lpstr>
      <vt:lpstr>A Directed Multigraph</vt:lpstr>
      <vt:lpstr>A Directed Multigraph</vt:lpstr>
      <vt:lpstr>Weighted Graph</vt:lpstr>
      <vt:lpstr>Adjacent Vertices (Neighbors)</vt:lpstr>
      <vt:lpstr>Degree of a vertex</vt:lpstr>
      <vt:lpstr>Degree of a vertex</vt:lpstr>
      <vt:lpstr>Degree of a vertex</vt:lpstr>
      <vt:lpstr>Degree of a vertex</vt:lpstr>
      <vt:lpstr>Degree of a vertex</vt:lpstr>
      <vt:lpstr>Degree of a vertex</vt:lpstr>
      <vt:lpstr>Degree of a vertex</vt:lpstr>
      <vt:lpstr>PowerPoint Presentation</vt:lpstr>
      <vt:lpstr>Handshaking Theorem</vt:lpstr>
      <vt:lpstr>Handshaking Theorem</vt:lpstr>
      <vt:lpstr>Graph Terminology</vt:lpstr>
      <vt:lpstr>Graph Terminology</vt:lpstr>
      <vt:lpstr>Graph Terminology</vt:lpstr>
      <vt:lpstr>Graph Terminology</vt:lpstr>
      <vt:lpstr>Graph Representations</vt:lpstr>
      <vt:lpstr>Adjacency Matrix</vt:lpstr>
      <vt:lpstr>Finding the adjacency matrix</vt:lpstr>
      <vt:lpstr>Finding the adjacency matrix</vt:lpstr>
      <vt:lpstr>Finding the adjacency matrix</vt:lpstr>
      <vt:lpstr>Finding the adjacency matrix</vt:lpstr>
      <vt:lpstr>Finding the adjacency matrix</vt:lpstr>
      <vt:lpstr>Finding the adjacency matrix</vt:lpstr>
      <vt:lpstr>Adjacency Matrix</vt:lpstr>
      <vt:lpstr>Adjacency Matrix Properties</vt:lpstr>
      <vt:lpstr>Adjacency Matrix Properties</vt:lpstr>
      <vt:lpstr>Adjacency Matrix Properties</vt:lpstr>
      <vt:lpstr>Adjacency List</vt:lpstr>
      <vt:lpstr>Adjacency List</vt:lpstr>
      <vt:lpstr>Adjacency List Properties </vt:lpstr>
      <vt:lpstr>Adjacency List Properties</vt:lpstr>
      <vt:lpstr>Undirected Graphs</vt:lpstr>
      <vt:lpstr>Which is better?</vt:lpstr>
      <vt:lpstr>Graph Representations</vt:lpstr>
      <vt:lpstr>PowerPoint Presentation</vt:lpstr>
      <vt:lpstr>C5 is a subgraph of K5</vt:lpstr>
      <vt:lpstr>Union</vt:lpstr>
      <vt:lpstr>W5 is the union of S5 and C5</vt:lpstr>
      <vt:lpstr>Path of Length n</vt:lpstr>
      <vt:lpstr>Path of Length n</vt:lpstr>
      <vt:lpstr>One path from a to e</vt:lpstr>
      <vt:lpstr>One path from a to a</vt:lpstr>
      <vt:lpstr>Path of Length n</vt:lpstr>
      <vt:lpstr>Connected Graph</vt:lpstr>
      <vt:lpstr>Connected Components</vt:lpstr>
      <vt:lpstr>Connected Components</vt:lpstr>
      <vt:lpstr>Connectedness in Directed Graphs</vt:lpstr>
      <vt:lpstr>Connectedness in Directed Graphs</vt:lpstr>
      <vt:lpstr>STRONGLY CONNECTED  COMPONENTS </vt:lpstr>
      <vt:lpstr>Special Graphs</vt:lpstr>
      <vt:lpstr>Special Graphs</vt:lpstr>
      <vt:lpstr>Special Graphs</vt:lpstr>
      <vt:lpstr>Special Graphs</vt:lpstr>
      <vt:lpstr>Special Graphs</vt:lpstr>
      <vt:lpstr>Special Graphs</vt:lpstr>
      <vt:lpstr>Special Graphs</vt:lpstr>
      <vt:lpstr>Operations on Graphs</vt:lpstr>
      <vt:lpstr>Euler Circuit</vt:lpstr>
      <vt:lpstr>Hamiltonian circuit</vt:lpstr>
      <vt:lpstr>Euler cycle and paths</vt:lpstr>
      <vt:lpstr>Necessary and sufficient conditions  for Euler cycles</vt:lpstr>
      <vt:lpstr>Necessary condition for Euler cycle</vt:lpstr>
      <vt:lpstr>Necessary and sufficient conditions for Euler paths</vt:lpstr>
      <vt:lpstr>Hamilton paths and cycles</vt:lpstr>
      <vt:lpstr>Hamilton paths and cycles (cont.)</vt:lpstr>
      <vt:lpstr>Planar graphs</vt:lpstr>
      <vt:lpstr>Plane graphs</vt:lpstr>
      <vt:lpstr>Planar graphs</vt:lpstr>
      <vt:lpstr>Planar graphs</vt:lpstr>
      <vt:lpstr>Planar graphs</vt:lpstr>
      <vt:lpstr>Euler’s Formula</vt:lpstr>
      <vt:lpstr>Euler’s Formula</vt:lpstr>
      <vt:lpstr>Euler’s Formula</vt:lpstr>
      <vt:lpstr>Euler’s Formula - Consequence</vt:lpstr>
      <vt:lpstr>Planar graph</vt:lpstr>
      <vt:lpstr>Planar graph</vt:lpstr>
      <vt:lpstr>Planar graph</vt:lpstr>
      <vt:lpstr>Planar graph</vt:lpstr>
      <vt:lpstr>Subdivisions of graphs.</vt:lpstr>
      <vt:lpstr>Kuratowski’s Theorem</vt:lpstr>
      <vt:lpstr>Graph Coloring</vt:lpstr>
      <vt:lpstr>Dual Map</vt:lpstr>
      <vt:lpstr>Four color theorem</vt:lpstr>
      <vt:lpstr>Chromatic Numbers (cont.)</vt:lpstr>
      <vt:lpstr>Graph Isomorphism</vt:lpstr>
      <vt:lpstr>Graph Isomorphism</vt:lpstr>
      <vt:lpstr>Variant for labeled graphs</vt:lpstr>
      <vt:lpstr>Complexity of graph isomorphism</vt:lpstr>
      <vt:lpstr>Isomorphism-complete</vt:lpstr>
      <vt:lpstr>Special cases are easier</vt:lpstr>
      <vt:lpstr>An equivalence relation on vertices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Mathematics 2</dc:title>
  <cp:lastModifiedBy>Phuc Nguyen</cp:lastModifiedBy>
  <cp:revision>51</cp:revision>
  <dcterms:created xsi:type="dcterms:W3CDTF">2023-04-12T08:53:48Z</dcterms:created>
  <dcterms:modified xsi:type="dcterms:W3CDTF">2024-10-09T09:04:26Z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2013-05-15T00:00:00Z</vt:filetime>
  </property>
  <property fmtid="{D5CDD505-2E9C-101B-9397-08002B2CF9AE}" pid="3" name="LastSaved">
    <vt:filetime>2013-05-15T00:00:00Z</vt:filetime>
  </property>
</Properties>
</file>